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56" r:id="rId5"/>
    <p:sldId id="257" r:id="rId6"/>
    <p:sldId id="278" r:id="rId7"/>
    <p:sldId id="258" r:id="rId8"/>
    <p:sldId id="259" r:id="rId9"/>
    <p:sldId id="296" r:id="rId10"/>
    <p:sldId id="279" r:id="rId11"/>
    <p:sldId id="281" r:id="rId12"/>
    <p:sldId id="288" r:id="rId13"/>
    <p:sldId id="280" r:id="rId14"/>
    <p:sldId id="297" r:id="rId15"/>
    <p:sldId id="262" r:id="rId16"/>
    <p:sldId id="282" r:id="rId17"/>
    <p:sldId id="283" r:id="rId18"/>
    <p:sldId id="260" r:id="rId19"/>
    <p:sldId id="298" r:id="rId20"/>
    <p:sldId id="261" r:id="rId21"/>
    <p:sldId id="263" r:id="rId22"/>
    <p:sldId id="264" r:id="rId23"/>
    <p:sldId id="265" r:id="rId24"/>
    <p:sldId id="267" r:id="rId25"/>
    <p:sldId id="268" r:id="rId26"/>
    <p:sldId id="269" r:id="rId27"/>
    <p:sldId id="291" r:id="rId28"/>
    <p:sldId id="292" r:id="rId29"/>
    <p:sldId id="293" r:id="rId30"/>
    <p:sldId id="294" r:id="rId31"/>
    <p:sldId id="270" r:id="rId32"/>
    <p:sldId id="271" r:id="rId33"/>
    <p:sldId id="272" r:id="rId34"/>
    <p:sldId id="273" r:id="rId35"/>
    <p:sldId id="274" r:id="rId36"/>
    <p:sldId id="275" r:id="rId37"/>
    <p:sldId id="287" r:id="rId38"/>
    <p:sldId id="284" r:id="rId39"/>
    <p:sldId id="285" r:id="rId40"/>
    <p:sldId id="277" r:id="rId41"/>
    <p:sldId id="286" r:id="rId42"/>
    <p:sldId id="290" r:id="rId43"/>
    <p:sldId id="289" r:id="rId44"/>
    <p:sldId id="29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354" autoAdjust="0"/>
  </p:normalViewPr>
  <p:slideViewPr>
    <p:cSldViewPr snapToGrid="0">
      <p:cViewPr varScale="1">
        <p:scale>
          <a:sx n="60" d="100"/>
          <a:sy n="60" d="100"/>
        </p:scale>
        <p:origin x="8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Ferrell" userId="5cb872c7-8001-449d-afd5-9b668777be39" providerId="ADAL" clId="{4D980CA2-D2A3-47FF-B1C3-89366F4EC1B0}"/>
    <pc:docChg chg="modSld">
      <pc:chgData name="Steve Ferrell" userId="5cb872c7-8001-449d-afd5-9b668777be39" providerId="ADAL" clId="{4D980CA2-D2A3-47FF-B1C3-89366F4EC1B0}" dt="2022-06-16T13:42:04.850" v="4" actId="20577"/>
      <pc:docMkLst>
        <pc:docMk/>
      </pc:docMkLst>
      <pc:sldChg chg="modSp mod">
        <pc:chgData name="Steve Ferrell" userId="5cb872c7-8001-449d-afd5-9b668777be39" providerId="ADAL" clId="{4D980CA2-D2A3-47FF-B1C3-89366F4EC1B0}" dt="2022-06-16T13:40:59.704" v="0" actId="20577"/>
        <pc:sldMkLst>
          <pc:docMk/>
          <pc:sldMk cId="2405450808" sldId="281"/>
        </pc:sldMkLst>
        <pc:spChg chg="mod">
          <ac:chgData name="Steve Ferrell" userId="5cb872c7-8001-449d-afd5-9b668777be39" providerId="ADAL" clId="{4D980CA2-D2A3-47FF-B1C3-89366F4EC1B0}" dt="2022-06-16T13:40:59.704" v="0" actId="20577"/>
          <ac:spMkLst>
            <pc:docMk/>
            <pc:sldMk cId="2405450808" sldId="281"/>
            <ac:spMk id="3" creationId="{7885EF0F-3D3E-4451-9AD4-307EA2518F48}"/>
          </ac:spMkLst>
        </pc:spChg>
      </pc:sldChg>
      <pc:sldChg chg="modSp mod">
        <pc:chgData name="Steve Ferrell" userId="5cb872c7-8001-449d-afd5-9b668777be39" providerId="ADAL" clId="{4D980CA2-D2A3-47FF-B1C3-89366F4EC1B0}" dt="2022-06-16T13:42:04.850" v="4" actId="20577"/>
        <pc:sldMkLst>
          <pc:docMk/>
          <pc:sldMk cId="1419109529" sldId="284"/>
        </pc:sldMkLst>
        <pc:spChg chg="mod">
          <ac:chgData name="Steve Ferrell" userId="5cb872c7-8001-449d-afd5-9b668777be39" providerId="ADAL" clId="{4D980CA2-D2A3-47FF-B1C3-89366F4EC1B0}" dt="2022-06-16T13:42:04.850" v="4" actId="20577"/>
          <ac:spMkLst>
            <pc:docMk/>
            <pc:sldMk cId="1419109529" sldId="284"/>
            <ac:spMk id="2" creationId="{28AA643A-6D74-40A8-933D-7A4A22ABC064}"/>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diagrams/_rels/data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E9995F6-0884-4C01-8D04-E7F1BB8124B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4F17053-7297-4B80-B7BC-BE422A88D86A}">
      <dgm:prSet/>
      <dgm:spPr/>
      <dgm:t>
        <a:bodyPr/>
        <a:lstStyle/>
        <a:p>
          <a:pPr>
            <a:lnSpc>
              <a:spcPct val="100000"/>
            </a:lnSpc>
          </a:pPr>
          <a:r>
            <a:rPr lang="en-US" b="1" u="sng" dirty="0"/>
            <a:t>The Pandemic Response Team </a:t>
          </a:r>
          <a:r>
            <a:rPr lang="en-US" dirty="0"/>
            <a:t>is a cross functional team lead by the Director of Safety</a:t>
          </a:r>
        </a:p>
      </dgm:t>
    </dgm:pt>
    <dgm:pt modelId="{2A59133B-3ECB-484C-9B03-3CE75B7ABBDE}" type="parTrans" cxnId="{65F3B373-D8F9-4310-AAA7-A66884C3030F}">
      <dgm:prSet/>
      <dgm:spPr/>
      <dgm:t>
        <a:bodyPr/>
        <a:lstStyle/>
        <a:p>
          <a:endParaRPr lang="en-US"/>
        </a:p>
      </dgm:t>
    </dgm:pt>
    <dgm:pt modelId="{1CD5D7AC-884E-4638-BE92-BFBEDFC7C4C6}" type="sibTrans" cxnId="{65F3B373-D8F9-4310-AAA7-A66884C3030F}">
      <dgm:prSet/>
      <dgm:spPr/>
      <dgm:t>
        <a:bodyPr/>
        <a:lstStyle/>
        <a:p>
          <a:endParaRPr lang="en-US"/>
        </a:p>
      </dgm:t>
    </dgm:pt>
    <dgm:pt modelId="{A9E1C70E-368B-4E30-8E21-056B1F64E328}">
      <dgm:prSet/>
      <dgm:spPr/>
      <dgm:t>
        <a:bodyPr/>
        <a:lstStyle/>
        <a:p>
          <a:pPr>
            <a:lnSpc>
              <a:spcPct val="100000"/>
            </a:lnSpc>
          </a:pPr>
          <a:r>
            <a:rPr lang="en-US" b="1" u="sng" dirty="0"/>
            <a:t>Manager </a:t>
          </a:r>
          <a:r>
            <a:rPr lang="en-US" dirty="0"/>
            <a:t>– Site manager has overall responsibility for the site’s pandemic preparedness &amp; response plan, coordinating and aligning with Administration, Human Resources and Safety.  Works to manage all pandemic related communications with HR and Safety</a:t>
          </a:r>
        </a:p>
      </dgm:t>
    </dgm:pt>
    <dgm:pt modelId="{E0C3E284-C16B-4952-810A-A723CB3F435C}" type="parTrans" cxnId="{A7CDB36B-E15D-4510-9F78-D0084482FD06}">
      <dgm:prSet/>
      <dgm:spPr/>
      <dgm:t>
        <a:bodyPr/>
        <a:lstStyle/>
        <a:p>
          <a:endParaRPr lang="en-US"/>
        </a:p>
      </dgm:t>
    </dgm:pt>
    <dgm:pt modelId="{D13D9505-DE12-475A-8723-61806252C72D}" type="sibTrans" cxnId="{A7CDB36B-E15D-4510-9F78-D0084482FD06}">
      <dgm:prSet/>
      <dgm:spPr/>
      <dgm:t>
        <a:bodyPr/>
        <a:lstStyle/>
        <a:p>
          <a:endParaRPr lang="en-US"/>
        </a:p>
      </dgm:t>
    </dgm:pt>
    <dgm:pt modelId="{E0DF9BCC-BEC8-4781-BFA4-D4E3C41E5B3B}">
      <dgm:prSet/>
      <dgm:spPr/>
      <dgm:t>
        <a:bodyPr/>
        <a:lstStyle/>
        <a:p>
          <a:pPr>
            <a:lnSpc>
              <a:spcPct val="100000"/>
            </a:lnSpc>
          </a:pPr>
          <a:r>
            <a:rPr lang="en-US" b="1" u="sng" dirty="0"/>
            <a:t>Access Control Lead </a:t>
          </a:r>
          <a:r>
            <a:rPr lang="en-US" dirty="0"/>
            <a:t>– Lead by Site Manager, working with their location team regarding social distancing and coordinating arriving and departing times, as well as visitors.  </a:t>
          </a:r>
        </a:p>
      </dgm:t>
    </dgm:pt>
    <dgm:pt modelId="{C41D1589-3746-4B4C-95F1-4EA325EAE3F4}" type="parTrans" cxnId="{CD0271C1-81D4-4875-BA07-1309C5A8F109}">
      <dgm:prSet/>
      <dgm:spPr/>
      <dgm:t>
        <a:bodyPr/>
        <a:lstStyle/>
        <a:p>
          <a:endParaRPr lang="en-US"/>
        </a:p>
      </dgm:t>
    </dgm:pt>
    <dgm:pt modelId="{35437BC0-C2AD-4969-BD6C-A12911573C59}" type="sibTrans" cxnId="{CD0271C1-81D4-4875-BA07-1309C5A8F109}">
      <dgm:prSet/>
      <dgm:spPr/>
      <dgm:t>
        <a:bodyPr/>
        <a:lstStyle/>
        <a:p>
          <a:endParaRPr lang="en-US"/>
        </a:p>
      </dgm:t>
    </dgm:pt>
    <dgm:pt modelId="{83BCC66A-4CFB-4599-A8FD-BBEDDE1EC072}">
      <dgm:prSet/>
      <dgm:spPr/>
      <dgm:t>
        <a:bodyPr/>
        <a:lstStyle/>
        <a:p>
          <a:pPr>
            <a:lnSpc>
              <a:spcPct val="100000"/>
            </a:lnSpc>
          </a:pPr>
          <a:r>
            <a:rPr lang="en-US" b="1" u="sng" dirty="0"/>
            <a:t>Virus Prevention &amp; Protocols Lead </a:t>
          </a:r>
          <a:r>
            <a:rPr lang="en-US" dirty="0"/>
            <a:t>– Works to develop protocols to ensure the wellness of everyone, and the overall pandemic preparedness and response plan.  This should be assigned to Med Control person to oversee at each location.</a:t>
          </a:r>
        </a:p>
      </dgm:t>
    </dgm:pt>
    <dgm:pt modelId="{336A5AF1-FF94-4924-95A5-726090E59A7B}" type="parTrans" cxnId="{3DC6CC6A-6485-4522-A647-53F10E14D811}">
      <dgm:prSet/>
      <dgm:spPr/>
      <dgm:t>
        <a:bodyPr/>
        <a:lstStyle/>
        <a:p>
          <a:endParaRPr lang="en-US"/>
        </a:p>
      </dgm:t>
    </dgm:pt>
    <dgm:pt modelId="{3B448100-D7DD-4F59-8F3D-C7AEEDB27491}" type="sibTrans" cxnId="{3DC6CC6A-6485-4522-A647-53F10E14D811}">
      <dgm:prSet/>
      <dgm:spPr/>
      <dgm:t>
        <a:bodyPr/>
        <a:lstStyle/>
        <a:p>
          <a:endParaRPr lang="en-US"/>
        </a:p>
      </dgm:t>
    </dgm:pt>
    <dgm:pt modelId="{B67881BD-9B51-4204-B325-8CF86582CB1B}">
      <dgm:prSet/>
      <dgm:spPr/>
      <dgm:t>
        <a:bodyPr/>
        <a:lstStyle/>
        <a:p>
          <a:pPr>
            <a:lnSpc>
              <a:spcPct val="100000"/>
            </a:lnSpc>
          </a:pPr>
          <a:r>
            <a:rPr lang="en-US" b="1" u="sng" dirty="0"/>
            <a:t>Sanitation &amp; Disinfection Lead </a:t>
          </a:r>
          <a:r>
            <a:rPr lang="en-US" dirty="0"/>
            <a:t>– This is lead by the foreman who will work to manage daily periodic disinfection logistics, including routine and deep cleaning, disinfection processes, in accord to the protocols set up by the Virus Prevention &amp; Protocol Lead.</a:t>
          </a:r>
        </a:p>
      </dgm:t>
    </dgm:pt>
    <dgm:pt modelId="{4751018B-8D5B-4AFE-B7B4-D0C36F17FB4A}" type="parTrans" cxnId="{C654BE54-B7E9-48F7-B104-820853C6FA78}">
      <dgm:prSet/>
      <dgm:spPr/>
      <dgm:t>
        <a:bodyPr/>
        <a:lstStyle/>
        <a:p>
          <a:endParaRPr lang="en-US"/>
        </a:p>
      </dgm:t>
    </dgm:pt>
    <dgm:pt modelId="{9E03EEC8-9AC7-4013-8D9D-C3831D405F85}" type="sibTrans" cxnId="{C654BE54-B7E9-48F7-B104-820853C6FA78}">
      <dgm:prSet/>
      <dgm:spPr/>
      <dgm:t>
        <a:bodyPr/>
        <a:lstStyle/>
        <a:p>
          <a:endParaRPr lang="en-US"/>
        </a:p>
      </dgm:t>
    </dgm:pt>
    <dgm:pt modelId="{6BD1294C-B573-41B6-9E1C-839EC491C8F8}">
      <dgm:prSet/>
      <dgm:spPr/>
      <dgm:t>
        <a:bodyPr/>
        <a:lstStyle/>
        <a:p>
          <a:pPr>
            <a:lnSpc>
              <a:spcPct val="100000"/>
            </a:lnSpc>
          </a:pPr>
          <a:r>
            <a:rPr lang="en-US" b="1" u="sng" dirty="0"/>
            <a:t>PPE &amp; Materials Lead </a:t>
          </a:r>
          <a:r>
            <a:rPr lang="en-US" dirty="0"/>
            <a:t>– Works to secure all necessary supplies to implement and sustain the sites pandemic preparedness plan.  At the branch locations, this will be the foreman.  At the office locations, this will be assigned by location manager.</a:t>
          </a:r>
        </a:p>
      </dgm:t>
    </dgm:pt>
    <dgm:pt modelId="{485A36EB-7F2A-44B0-BFB1-4841359B38EE}" type="parTrans" cxnId="{C6AE0E65-3C5C-4F2F-B8BF-022BA444327E}">
      <dgm:prSet/>
      <dgm:spPr/>
      <dgm:t>
        <a:bodyPr/>
        <a:lstStyle/>
        <a:p>
          <a:endParaRPr lang="en-US"/>
        </a:p>
      </dgm:t>
    </dgm:pt>
    <dgm:pt modelId="{7DAAB523-35A7-472D-BABD-7275F41B118A}" type="sibTrans" cxnId="{C6AE0E65-3C5C-4F2F-B8BF-022BA444327E}">
      <dgm:prSet/>
      <dgm:spPr/>
      <dgm:t>
        <a:bodyPr/>
        <a:lstStyle/>
        <a:p>
          <a:endParaRPr lang="en-US"/>
        </a:p>
      </dgm:t>
    </dgm:pt>
    <dgm:pt modelId="{7CB212FE-A842-44EC-88FC-031E2B439F2E}">
      <dgm:prSet/>
      <dgm:spPr/>
      <dgm:t>
        <a:bodyPr/>
        <a:lstStyle/>
        <a:p>
          <a:pPr>
            <a:lnSpc>
              <a:spcPct val="100000"/>
            </a:lnSpc>
          </a:pPr>
          <a:r>
            <a:rPr lang="en-US" b="1" u="sng" dirty="0"/>
            <a:t>Communications &amp; Training Lead </a:t>
          </a:r>
          <a:r>
            <a:rPr lang="en-US" dirty="0"/>
            <a:t>– Managers with the support of the Public Relations Department, will be responsible to ensure staff are staying up to date on any additional training and communication, through email, NH Communication SharePoint information page and on our website.</a:t>
          </a:r>
        </a:p>
      </dgm:t>
    </dgm:pt>
    <dgm:pt modelId="{3AF66308-11E7-442D-9009-F61E8C698D85}" type="parTrans" cxnId="{09C533A7-BFD1-43BB-A9E3-6330CA6FEB06}">
      <dgm:prSet/>
      <dgm:spPr/>
      <dgm:t>
        <a:bodyPr/>
        <a:lstStyle/>
        <a:p>
          <a:endParaRPr lang="en-US"/>
        </a:p>
      </dgm:t>
    </dgm:pt>
    <dgm:pt modelId="{5A611078-AEB0-4573-B8E9-A266C26A67CF}" type="sibTrans" cxnId="{09C533A7-BFD1-43BB-A9E3-6330CA6FEB06}">
      <dgm:prSet/>
      <dgm:spPr/>
      <dgm:t>
        <a:bodyPr/>
        <a:lstStyle/>
        <a:p>
          <a:endParaRPr lang="en-US"/>
        </a:p>
      </dgm:t>
    </dgm:pt>
    <dgm:pt modelId="{62EF6AEA-73CB-4A3A-BAED-6BCF68F1247F}" type="pres">
      <dgm:prSet presAssocID="{3E9995F6-0884-4C01-8D04-E7F1BB8124B7}" presName="root" presStyleCnt="0">
        <dgm:presLayoutVars>
          <dgm:dir/>
          <dgm:resizeHandles val="exact"/>
        </dgm:presLayoutVars>
      </dgm:prSet>
      <dgm:spPr/>
    </dgm:pt>
    <dgm:pt modelId="{574EA395-C6B9-4A9C-8674-E024B68EDF8C}" type="pres">
      <dgm:prSet presAssocID="{34F17053-7297-4B80-B7BC-BE422A88D86A}" presName="compNode" presStyleCnt="0"/>
      <dgm:spPr/>
    </dgm:pt>
    <dgm:pt modelId="{7CCE9DCD-A05D-4E8D-A516-8780CE7F880C}" type="pres">
      <dgm:prSet presAssocID="{34F17053-7297-4B80-B7BC-BE422A88D86A}"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EA1CABA7-4CD4-429B-9927-C7BE4CAD687F}" type="pres">
      <dgm:prSet presAssocID="{34F17053-7297-4B80-B7BC-BE422A88D86A}" presName="spaceRect" presStyleCnt="0"/>
      <dgm:spPr/>
    </dgm:pt>
    <dgm:pt modelId="{2CA98337-0825-4B5F-8B3B-955C30069F64}" type="pres">
      <dgm:prSet presAssocID="{34F17053-7297-4B80-B7BC-BE422A88D86A}" presName="textRect" presStyleLbl="revTx" presStyleIdx="0" presStyleCnt="7">
        <dgm:presLayoutVars>
          <dgm:chMax val="1"/>
          <dgm:chPref val="1"/>
        </dgm:presLayoutVars>
      </dgm:prSet>
      <dgm:spPr/>
    </dgm:pt>
    <dgm:pt modelId="{F079C810-8A3B-4196-8977-C28C308838FF}" type="pres">
      <dgm:prSet presAssocID="{1CD5D7AC-884E-4638-BE92-BFBEDFC7C4C6}" presName="sibTrans" presStyleCnt="0"/>
      <dgm:spPr/>
    </dgm:pt>
    <dgm:pt modelId="{77F4C345-ADB7-40FC-B285-96DB6AAD86C3}" type="pres">
      <dgm:prSet presAssocID="{A9E1C70E-368B-4E30-8E21-056B1F64E328}" presName="compNode" presStyleCnt="0"/>
      <dgm:spPr/>
    </dgm:pt>
    <dgm:pt modelId="{84B28452-3B88-4EFB-BA59-0A91F85EB50B}" type="pres">
      <dgm:prSet presAssocID="{A9E1C70E-368B-4E30-8E21-056B1F64E32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4709EE42-8227-4601-87D4-FCB54D93D65D}" type="pres">
      <dgm:prSet presAssocID="{A9E1C70E-368B-4E30-8E21-056B1F64E328}" presName="spaceRect" presStyleCnt="0"/>
      <dgm:spPr/>
    </dgm:pt>
    <dgm:pt modelId="{093D5728-66E7-46E7-90C7-6C9BC42A7F1C}" type="pres">
      <dgm:prSet presAssocID="{A9E1C70E-368B-4E30-8E21-056B1F64E328}" presName="textRect" presStyleLbl="revTx" presStyleIdx="1" presStyleCnt="7">
        <dgm:presLayoutVars>
          <dgm:chMax val="1"/>
          <dgm:chPref val="1"/>
        </dgm:presLayoutVars>
      </dgm:prSet>
      <dgm:spPr/>
    </dgm:pt>
    <dgm:pt modelId="{9F5CCA12-4E1C-452A-9115-49782BF75A5A}" type="pres">
      <dgm:prSet presAssocID="{D13D9505-DE12-475A-8723-61806252C72D}" presName="sibTrans" presStyleCnt="0"/>
      <dgm:spPr/>
    </dgm:pt>
    <dgm:pt modelId="{CFED5699-92A5-4E46-BD51-CE828909C589}" type="pres">
      <dgm:prSet presAssocID="{E0DF9BCC-BEC8-4781-BFA4-D4E3C41E5B3B}" presName="compNode" presStyleCnt="0"/>
      <dgm:spPr/>
    </dgm:pt>
    <dgm:pt modelId="{DCB426B8-8772-4D36-BEA4-EF92AC746D3A}" type="pres">
      <dgm:prSet presAssocID="{E0DF9BCC-BEC8-4781-BFA4-D4E3C41E5B3B}"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0137B46B-DA98-4512-A84B-A784625D7CCA}" type="pres">
      <dgm:prSet presAssocID="{E0DF9BCC-BEC8-4781-BFA4-D4E3C41E5B3B}" presName="spaceRect" presStyleCnt="0"/>
      <dgm:spPr/>
    </dgm:pt>
    <dgm:pt modelId="{958C7DAB-0EB6-4E25-A471-F8AA4E5EE20E}" type="pres">
      <dgm:prSet presAssocID="{E0DF9BCC-BEC8-4781-BFA4-D4E3C41E5B3B}" presName="textRect" presStyleLbl="revTx" presStyleIdx="2" presStyleCnt="7">
        <dgm:presLayoutVars>
          <dgm:chMax val="1"/>
          <dgm:chPref val="1"/>
        </dgm:presLayoutVars>
      </dgm:prSet>
      <dgm:spPr/>
    </dgm:pt>
    <dgm:pt modelId="{CE007A4F-C22C-4F02-9A51-ADF622672454}" type="pres">
      <dgm:prSet presAssocID="{35437BC0-C2AD-4969-BD6C-A12911573C59}" presName="sibTrans" presStyleCnt="0"/>
      <dgm:spPr/>
    </dgm:pt>
    <dgm:pt modelId="{0C224BCE-98AB-4657-8275-AC48E0677D59}" type="pres">
      <dgm:prSet presAssocID="{83BCC66A-4CFB-4599-A8FD-BBEDDE1EC072}" presName="compNode" presStyleCnt="0"/>
      <dgm:spPr/>
    </dgm:pt>
    <dgm:pt modelId="{8B363801-EA2A-434A-B083-0D323365EF90}" type="pres">
      <dgm:prSet presAssocID="{83BCC66A-4CFB-4599-A8FD-BBEDDE1EC072}"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2A3BC5C2-E1BE-46FB-A41D-F57B9CD4D434}" type="pres">
      <dgm:prSet presAssocID="{83BCC66A-4CFB-4599-A8FD-BBEDDE1EC072}" presName="spaceRect" presStyleCnt="0"/>
      <dgm:spPr/>
    </dgm:pt>
    <dgm:pt modelId="{1F026D73-3684-4D75-AD67-965689EE045D}" type="pres">
      <dgm:prSet presAssocID="{83BCC66A-4CFB-4599-A8FD-BBEDDE1EC072}" presName="textRect" presStyleLbl="revTx" presStyleIdx="3" presStyleCnt="7">
        <dgm:presLayoutVars>
          <dgm:chMax val="1"/>
          <dgm:chPref val="1"/>
        </dgm:presLayoutVars>
      </dgm:prSet>
      <dgm:spPr/>
    </dgm:pt>
    <dgm:pt modelId="{972CA6EF-77B5-4151-A3A2-A82A6EC9807C}" type="pres">
      <dgm:prSet presAssocID="{3B448100-D7DD-4F59-8F3D-C7AEEDB27491}" presName="sibTrans" presStyleCnt="0"/>
      <dgm:spPr/>
    </dgm:pt>
    <dgm:pt modelId="{C99B9DF0-286F-4B10-9DF5-C79FCAD9D6BF}" type="pres">
      <dgm:prSet presAssocID="{B67881BD-9B51-4204-B325-8CF86582CB1B}" presName="compNode" presStyleCnt="0"/>
      <dgm:spPr/>
    </dgm:pt>
    <dgm:pt modelId="{3CDC8BDF-6DF4-4410-8CB8-394275BC0EBD}" type="pres">
      <dgm:prSet presAssocID="{B67881BD-9B51-4204-B325-8CF86582CB1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esentation with Checklist"/>
        </a:ext>
      </dgm:extLst>
    </dgm:pt>
    <dgm:pt modelId="{4BC7336E-2610-4EA7-83EF-9E5475714342}" type="pres">
      <dgm:prSet presAssocID="{B67881BD-9B51-4204-B325-8CF86582CB1B}" presName="spaceRect" presStyleCnt="0"/>
      <dgm:spPr/>
    </dgm:pt>
    <dgm:pt modelId="{ED4B9BD7-BB00-4C59-BE70-39C960FBD140}" type="pres">
      <dgm:prSet presAssocID="{B67881BD-9B51-4204-B325-8CF86582CB1B}" presName="textRect" presStyleLbl="revTx" presStyleIdx="4" presStyleCnt="7">
        <dgm:presLayoutVars>
          <dgm:chMax val="1"/>
          <dgm:chPref val="1"/>
        </dgm:presLayoutVars>
      </dgm:prSet>
      <dgm:spPr/>
    </dgm:pt>
    <dgm:pt modelId="{1EA3B6FD-A241-449D-BEEC-A795726630E7}" type="pres">
      <dgm:prSet presAssocID="{9E03EEC8-9AC7-4013-8D9D-C3831D405F85}" presName="sibTrans" presStyleCnt="0"/>
      <dgm:spPr/>
    </dgm:pt>
    <dgm:pt modelId="{1672C3EE-AD2C-480D-85F6-EF4614124B51}" type="pres">
      <dgm:prSet presAssocID="{6BD1294C-B573-41B6-9E1C-839EC491C8F8}" presName="compNode" presStyleCnt="0"/>
      <dgm:spPr/>
    </dgm:pt>
    <dgm:pt modelId="{10213183-2D59-4BE2-9D0C-AE9ADF62E049}" type="pres">
      <dgm:prSet presAssocID="{6BD1294C-B573-41B6-9E1C-839EC491C8F8}"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aterpillar"/>
        </a:ext>
      </dgm:extLst>
    </dgm:pt>
    <dgm:pt modelId="{319C4306-17C3-41E2-BC91-DD7FEA580DA7}" type="pres">
      <dgm:prSet presAssocID="{6BD1294C-B573-41B6-9E1C-839EC491C8F8}" presName="spaceRect" presStyleCnt="0"/>
      <dgm:spPr/>
    </dgm:pt>
    <dgm:pt modelId="{FA78E1B2-BE7A-4A15-939F-00F9856F08FC}" type="pres">
      <dgm:prSet presAssocID="{6BD1294C-B573-41B6-9E1C-839EC491C8F8}" presName="textRect" presStyleLbl="revTx" presStyleIdx="5" presStyleCnt="7">
        <dgm:presLayoutVars>
          <dgm:chMax val="1"/>
          <dgm:chPref val="1"/>
        </dgm:presLayoutVars>
      </dgm:prSet>
      <dgm:spPr/>
    </dgm:pt>
    <dgm:pt modelId="{EA63752E-8FFF-4AC2-9DF4-1CA0B9FF1931}" type="pres">
      <dgm:prSet presAssocID="{7DAAB523-35A7-472D-BABD-7275F41B118A}" presName="sibTrans" presStyleCnt="0"/>
      <dgm:spPr/>
    </dgm:pt>
    <dgm:pt modelId="{F6688130-6CD2-4E34-B487-D013099D19AE}" type="pres">
      <dgm:prSet presAssocID="{7CB212FE-A842-44EC-88FC-031E2B439F2E}" presName="compNode" presStyleCnt="0"/>
      <dgm:spPr/>
    </dgm:pt>
    <dgm:pt modelId="{C3167647-EA19-4807-8DDE-3E8AD95FBFB4}" type="pres">
      <dgm:prSet presAssocID="{7CB212FE-A842-44EC-88FC-031E2B439F2E}"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arketing"/>
        </a:ext>
      </dgm:extLst>
    </dgm:pt>
    <dgm:pt modelId="{3DC6EC6D-8956-4B85-9164-4F546F9A35D5}" type="pres">
      <dgm:prSet presAssocID="{7CB212FE-A842-44EC-88FC-031E2B439F2E}" presName="spaceRect" presStyleCnt="0"/>
      <dgm:spPr/>
    </dgm:pt>
    <dgm:pt modelId="{542934B3-AF80-4537-B93F-878D9E1E0AE6}" type="pres">
      <dgm:prSet presAssocID="{7CB212FE-A842-44EC-88FC-031E2B439F2E}" presName="textRect" presStyleLbl="revTx" presStyleIdx="6" presStyleCnt="7">
        <dgm:presLayoutVars>
          <dgm:chMax val="1"/>
          <dgm:chPref val="1"/>
        </dgm:presLayoutVars>
      </dgm:prSet>
      <dgm:spPr/>
    </dgm:pt>
  </dgm:ptLst>
  <dgm:cxnLst>
    <dgm:cxn modelId="{605E2710-6A7F-4419-8AC4-D1DF92F1859F}" type="presOf" srcId="{A9E1C70E-368B-4E30-8E21-056B1F64E328}" destId="{093D5728-66E7-46E7-90C7-6C9BC42A7F1C}" srcOrd="0" destOrd="0" presId="urn:microsoft.com/office/officeart/2018/2/layout/IconLabelList"/>
    <dgm:cxn modelId="{262DBB18-04ED-48E2-9955-AF864EE8F47D}" type="presOf" srcId="{3E9995F6-0884-4C01-8D04-E7F1BB8124B7}" destId="{62EF6AEA-73CB-4A3A-BAED-6BCF68F1247F}" srcOrd="0" destOrd="0" presId="urn:microsoft.com/office/officeart/2018/2/layout/IconLabelList"/>
    <dgm:cxn modelId="{415B3E1C-E3A5-4B5A-B2BE-C1B8794F8171}" type="presOf" srcId="{6BD1294C-B573-41B6-9E1C-839EC491C8F8}" destId="{FA78E1B2-BE7A-4A15-939F-00F9856F08FC}" srcOrd="0" destOrd="0" presId="urn:microsoft.com/office/officeart/2018/2/layout/IconLabelList"/>
    <dgm:cxn modelId="{5D7A125D-1691-4BDD-97D6-D042BAF1AB70}" type="presOf" srcId="{B67881BD-9B51-4204-B325-8CF86582CB1B}" destId="{ED4B9BD7-BB00-4C59-BE70-39C960FBD140}" srcOrd="0" destOrd="0" presId="urn:microsoft.com/office/officeart/2018/2/layout/IconLabelList"/>
    <dgm:cxn modelId="{C6AE0E65-3C5C-4F2F-B8BF-022BA444327E}" srcId="{3E9995F6-0884-4C01-8D04-E7F1BB8124B7}" destId="{6BD1294C-B573-41B6-9E1C-839EC491C8F8}" srcOrd="5" destOrd="0" parTransId="{485A36EB-7F2A-44B0-BFB1-4841359B38EE}" sibTransId="{7DAAB523-35A7-472D-BABD-7275F41B118A}"/>
    <dgm:cxn modelId="{3DC6CC6A-6485-4522-A647-53F10E14D811}" srcId="{3E9995F6-0884-4C01-8D04-E7F1BB8124B7}" destId="{83BCC66A-4CFB-4599-A8FD-BBEDDE1EC072}" srcOrd="3" destOrd="0" parTransId="{336A5AF1-FF94-4924-95A5-726090E59A7B}" sibTransId="{3B448100-D7DD-4F59-8F3D-C7AEEDB27491}"/>
    <dgm:cxn modelId="{A7CDB36B-E15D-4510-9F78-D0084482FD06}" srcId="{3E9995F6-0884-4C01-8D04-E7F1BB8124B7}" destId="{A9E1C70E-368B-4E30-8E21-056B1F64E328}" srcOrd="1" destOrd="0" parTransId="{E0C3E284-C16B-4952-810A-A723CB3F435C}" sibTransId="{D13D9505-DE12-475A-8723-61806252C72D}"/>
    <dgm:cxn modelId="{65F3B373-D8F9-4310-AAA7-A66884C3030F}" srcId="{3E9995F6-0884-4C01-8D04-E7F1BB8124B7}" destId="{34F17053-7297-4B80-B7BC-BE422A88D86A}" srcOrd="0" destOrd="0" parTransId="{2A59133B-3ECB-484C-9B03-3CE75B7ABBDE}" sibTransId="{1CD5D7AC-884E-4638-BE92-BFBEDFC7C4C6}"/>
    <dgm:cxn modelId="{C654BE54-B7E9-48F7-B104-820853C6FA78}" srcId="{3E9995F6-0884-4C01-8D04-E7F1BB8124B7}" destId="{B67881BD-9B51-4204-B325-8CF86582CB1B}" srcOrd="4" destOrd="0" parTransId="{4751018B-8D5B-4AFE-B7B4-D0C36F17FB4A}" sibTransId="{9E03EEC8-9AC7-4013-8D9D-C3831D405F85}"/>
    <dgm:cxn modelId="{09C533A7-BFD1-43BB-A9E3-6330CA6FEB06}" srcId="{3E9995F6-0884-4C01-8D04-E7F1BB8124B7}" destId="{7CB212FE-A842-44EC-88FC-031E2B439F2E}" srcOrd="6" destOrd="0" parTransId="{3AF66308-11E7-442D-9009-F61E8C698D85}" sibTransId="{5A611078-AEB0-4573-B8E9-A266C26A67CF}"/>
    <dgm:cxn modelId="{CD0271C1-81D4-4875-BA07-1309C5A8F109}" srcId="{3E9995F6-0884-4C01-8D04-E7F1BB8124B7}" destId="{E0DF9BCC-BEC8-4781-BFA4-D4E3C41E5B3B}" srcOrd="2" destOrd="0" parTransId="{C41D1589-3746-4B4C-95F1-4EA325EAE3F4}" sibTransId="{35437BC0-C2AD-4969-BD6C-A12911573C59}"/>
    <dgm:cxn modelId="{655849C8-6F3D-45A4-91FA-113B6BE27435}" type="presOf" srcId="{E0DF9BCC-BEC8-4781-BFA4-D4E3C41E5B3B}" destId="{958C7DAB-0EB6-4E25-A471-F8AA4E5EE20E}" srcOrd="0" destOrd="0" presId="urn:microsoft.com/office/officeart/2018/2/layout/IconLabelList"/>
    <dgm:cxn modelId="{A4228BE1-5A4F-41F1-AF74-B703B8928AA4}" type="presOf" srcId="{34F17053-7297-4B80-B7BC-BE422A88D86A}" destId="{2CA98337-0825-4B5F-8B3B-955C30069F64}" srcOrd="0" destOrd="0" presId="urn:microsoft.com/office/officeart/2018/2/layout/IconLabelList"/>
    <dgm:cxn modelId="{ABCABBE9-3B26-4738-98F7-983BC05CC5F1}" type="presOf" srcId="{7CB212FE-A842-44EC-88FC-031E2B439F2E}" destId="{542934B3-AF80-4537-B93F-878D9E1E0AE6}" srcOrd="0" destOrd="0" presId="urn:microsoft.com/office/officeart/2018/2/layout/IconLabelList"/>
    <dgm:cxn modelId="{84966FFC-A4EC-407B-8A08-084927FE21C8}" type="presOf" srcId="{83BCC66A-4CFB-4599-A8FD-BBEDDE1EC072}" destId="{1F026D73-3684-4D75-AD67-965689EE045D}" srcOrd="0" destOrd="0" presId="urn:microsoft.com/office/officeart/2018/2/layout/IconLabelList"/>
    <dgm:cxn modelId="{6B27D96A-757A-4322-AFC6-AC7AFD06B9E3}" type="presParOf" srcId="{62EF6AEA-73CB-4A3A-BAED-6BCF68F1247F}" destId="{574EA395-C6B9-4A9C-8674-E024B68EDF8C}" srcOrd="0" destOrd="0" presId="urn:microsoft.com/office/officeart/2018/2/layout/IconLabelList"/>
    <dgm:cxn modelId="{E458FD9E-4B79-4B55-A282-365550BBE2DF}" type="presParOf" srcId="{574EA395-C6B9-4A9C-8674-E024B68EDF8C}" destId="{7CCE9DCD-A05D-4E8D-A516-8780CE7F880C}" srcOrd="0" destOrd="0" presId="urn:microsoft.com/office/officeart/2018/2/layout/IconLabelList"/>
    <dgm:cxn modelId="{08EC6FD3-AA5F-444D-90B2-076C88D86E66}" type="presParOf" srcId="{574EA395-C6B9-4A9C-8674-E024B68EDF8C}" destId="{EA1CABA7-4CD4-429B-9927-C7BE4CAD687F}" srcOrd="1" destOrd="0" presId="urn:microsoft.com/office/officeart/2018/2/layout/IconLabelList"/>
    <dgm:cxn modelId="{0A68511C-4938-4555-B936-D311A2B68F27}" type="presParOf" srcId="{574EA395-C6B9-4A9C-8674-E024B68EDF8C}" destId="{2CA98337-0825-4B5F-8B3B-955C30069F64}" srcOrd="2" destOrd="0" presId="urn:microsoft.com/office/officeart/2018/2/layout/IconLabelList"/>
    <dgm:cxn modelId="{8EAB4DEA-D4A4-48E9-9598-4C9AE8279EC2}" type="presParOf" srcId="{62EF6AEA-73CB-4A3A-BAED-6BCF68F1247F}" destId="{F079C810-8A3B-4196-8977-C28C308838FF}" srcOrd="1" destOrd="0" presId="urn:microsoft.com/office/officeart/2018/2/layout/IconLabelList"/>
    <dgm:cxn modelId="{5EEE891A-8125-4AA5-ADBC-3533A6E639B4}" type="presParOf" srcId="{62EF6AEA-73CB-4A3A-BAED-6BCF68F1247F}" destId="{77F4C345-ADB7-40FC-B285-96DB6AAD86C3}" srcOrd="2" destOrd="0" presId="urn:microsoft.com/office/officeart/2018/2/layout/IconLabelList"/>
    <dgm:cxn modelId="{CC21DF4F-3873-4765-94A8-FED802022E84}" type="presParOf" srcId="{77F4C345-ADB7-40FC-B285-96DB6AAD86C3}" destId="{84B28452-3B88-4EFB-BA59-0A91F85EB50B}" srcOrd="0" destOrd="0" presId="urn:microsoft.com/office/officeart/2018/2/layout/IconLabelList"/>
    <dgm:cxn modelId="{AFAE5C8C-0BD6-4F7C-A49E-B232B80A1076}" type="presParOf" srcId="{77F4C345-ADB7-40FC-B285-96DB6AAD86C3}" destId="{4709EE42-8227-4601-87D4-FCB54D93D65D}" srcOrd="1" destOrd="0" presId="urn:microsoft.com/office/officeart/2018/2/layout/IconLabelList"/>
    <dgm:cxn modelId="{83824458-59E5-4E4D-BCFF-FCC2E4348C82}" type="presParOf" srcId="{77F4C345-ADB7-40FC-B285-96DB6AAD86C3}" destId="{093D5728-66E7-46E7-90C7-6C9BC42A7F1C}" srcOrd="2" destOrd="0" presId="urn:microsoft.com/office/officeart/2018/2/layout/IconLabelList"/>
    <dgm:cxn modelId="{0DF0D3D1-AF38-4B30-804B-59BC9159ED80}" type="presParOf" srcId="{62EF6AEA-73CB-4A3A-BAED-6BCF68F1247F}" destId="{9F5CCA12-4E1C-452A-9115-49782BF75A5A}" srcOrd="3" destOrd="0" presId="urn:microsoft.com/office/officeart/2018/2/layout/IconLabelList"/>
    <dgm:cxn modelId="{9F50A818-BCD1-431C-AFCD-6C41E14AC932}" type="presParOf" srcId="{62EF6AEA-73CB-4A3A-BAED-6BCF68F1247F}" destId="{CFED5699-92A5-4E46-BD51-CE828909C589}" srcOrd="4" destOrd="0" presId="urn:microsoft.com/office/officeart/2018/2/layout/IconLabelList"/>
    <dgm:cxn modelId="{B765D97B-785C-481C-B142-275614E80B67}" type="presParOf" srcId="{CFED5699-92A5-4E46-BD51-CE828909C589}" destId="{DCB426B8-8772-4D36-BEA4-EF92AC746D3A}" srcOrd="0" destOrd="0" presId="urn:microsoft.com/office/officeart/2018/2/layout/IconLabelList"/>
    <dgm:cxn modelId="{788C0ED9-E6E5-4E34-BD24-04288E7B85EF}" type="presParOf" srcId="{CFED5699-92A5-4E46-BD51-CE828909C589}" destId="{0137B46B-DA98-4512-A84B-A784625D7CCA}" srcOrd="1" destOrd="0" presId="urn:microsoft.com/office/officeart/2018/2/layout/IconLabelList"/>
    <dgm:cxn modelId="{AFF3867C-789A-4D7E-AD58-33CF641B75CD}" type="presParOf" srcId="{CFED5699-92A5-4E46-BD51-CE828909C589}" destId="{958C7DAB-0EB6-4E25-A471-F8AA4E5EE20E}" srcOrd="2" destOrd="0" presId="urn:microsoft.com/office/officeart/2018/2/layout/IconLabelList"/>
    <dgm:cxn modelId="{C8686E47-DBA7-438C-8EBC-C616C11ECB39}" type="presParOf" srcId="{62EF6AEA-73CB-4A3A-BAED-6BCF68F1247F}" destId="{CE007A4F-C22C-4F02-9A51-ADF622672454}" srcOrd="5" destOrd="0" presId="urn:microsoft.com/office/officeart/2018/2/layout/IconLabelList"/>
    <dgm:cxn modelId="{5BA5201E-FEFE-45A4-A746-9E12916B71E7}" type="presParOf" srcId="{62EF6AEA-73CB-4A3A-BAED-6BCF68F1247F}" destId="{0C224BCE-98AB-4657-8275-AC48E0677D59}" srcOrd="6" destOrd="0" presId="urn:microsoft.com/office/officeart/2018/2/layout/IconLabelList"/>
    <dgm:cxn modelId="{5157F785-6796-4879-A743-BFF41B000C66}" type="presParOf" srcId="{0C224BCE-98AB-4657-8275-AC48E0677D59}" destId="{8B363801-EA2A-434A-B083-0D323365EF90}" srcOrd="0" destOrd="0" presId="urn:microsoft.com/office/officeart/2018/2/layout/IconLabelList"/>
    <dgm:cxn modelId="{BAB296E6-E027-4E92-A42C-C89E2CFAD380}" type="presParOf" srcId="{0C224BCE-98AB-4657-8275-AC48E0677D59}" destId="{2A3BC5C2-E1BE-46FB-A41D-F57B9CD4D434}" srcOrd="1" destOrd="0" presId="urn:microsoft.com/office/officeart/2018/2/layout/IconLabelList"/>
    <dgm:cxn modelId="{EE236209-7D36-439F-A625-AAACB6F76E53}" type="presParOf" srcId="{0C224BCE-98AB-4657-8275-AC48E0677D59}" destId="{1F026D73-3684-4D75-AD67-965689EE045D}" srcOrd="2" destOrd="0" presId="urn:microsoft.com/office/officeart/2018/2/layout/IconLabelList"/>
    <dgm:cxn modelId="{2D721CCE-809E-4B9D-BE02-C905E6F36551}" type="presParOf" srcId="{62EF6AEA-73CB-4A3A-BAED-6BCF68F1247F}" destId="{972CA6EF-77B5-4151-A3A2-A82A6EC9807C}" srcOrd="7" destOrd="0" presId="urn:microsoft.com/office/officeart/2018/2/layout/IconLabelList"/>
    <dgm:cxn modelId="{86198311-C02F-46D5-9A52-5C200F3329B0}" type="presParOf" srcId="{62EF6AEA-73CB-4A3A-BAED-6BCF68F1247F}" destId="{C99B9DF0-286F-4B10-9DF5-C79FCAD9D6BF}" srcOrd="8" destOrd="0" presId="urn:microsoft.com/office/officeart/2018/2/layout/IconLabelList"/>
    <dgm:cxn modelId="{5A8FD2F3-6CDE-4DF7-A784-560BEE3029B4}" type="presParOf" srcId="{C99B9DF0-286F-4B10-9DF5-C79FCAD9D6BF}" destId="{3CDC8BDF-6DF4-4410-8CB8-394275BC0EBD}" srcOrd="0" destOrd="0" presId="urn:microsoft.com/office/officeart/2018/2/layout/IconLabelList"/>
    <dgm:cxn modelId="{EA67C998-F0E2-4879-8163-26ED7B089221}" type="presParOf" srcId="{C99B9DF0-286F-4B10-9DF5-C79FCAD9D6BF}" destId="{4BC7336E-2610-4EA7-83EF-9E5475714342}" srcOrd="1" destOrd="0" presId="urn:microsoft.com/office/officeart/2018/2/layout/IconLabelList"/>
    <dgm:cxn modelId="{3DC5665B-8577-4270-8C42-BE8671493A0A}" type="presParOf" srcId="{C99B9DF0-286F-4B10-9DF5-C79FCAD9D6BF}" destId="{ED4B9BD7-BB00-4C59-BE70-39C960FBD140}" srcOrd="2" destOrd="0" presId="urn:microsoft.com/office/officeart/2018/2/layout/IconLabelList"/>
    <dgm:cxn modelId="{33EAB92A-3C6E-4B17-8BD0-B6B2CE7E2165}" type="presParOf" srcId="{62EF6AEA-73CB-4A3A-BAED-6BCF68F1247F}" destId="{1EA3B6FD-A241-449D-BEEC-A795726630E7}" srcOrd="9" destOrd="0" presId="urn:microsoft.com/office/officeart/2018/2/layout/IconLabelList"/>
    <dgm:cxn modelId="{9B3D9019-5F76-4A92-BB6E-0776114A1FD8}" type="presParOf" srcId="{62EF6AEA-73CB-4A3A-BAED-6BCF68F1247F}" destId="{1672C3EE-AD2C-480D-85F6-EF4614124B51}" srcOrd="10" destOrd="0" presId="urn:microsoft.com/office/officeart/2018/2/layout/IconLabelList"/>
    <dgm:cxn modelId="{30980CF7-163F-4A2B-BE36-94765378863A}" type="presParOf" srcId="{1672C3EE-AD2C-480D-85F6-EF4614124B51}" destId="{10213183-2D59-4BE2-9D0C-AE9ADF62E049}" srcOrd="0" destOrd="0" presId="urn:microsoft.com/office/officeart/2018/2/layout/IconLabelList"/>
    <dgm:cxn modelId="{1DE6C04F-2FE4-4E08-BC02-EED217CC5736}" type="presParOf" srcId="{1672C3EE-AD2C-480D-85F6-EF4614124B51}" destId="{319C4306-17C3-41E2-BC91-DD7FEA580DA7}" srcOrd="1" destOrd="0" presId="urn:microsoft.com/office/officeart/2018/2/layout/IconLabelList"/>
    <dgm:cxn modelId="{871FFDDD-670D-4744-B348-DE2F764346DC}" type="presParOf" srcId="{1672C3EE-AD2C-480D-85F6-EF4614124B51}" destId="{FA78E1B2-BE7A-4A15-939F-00F9856F08FC}" srcOrd="2" destOrd="0" presId="urn:microsoft.com/office/officeart/2018/2/layout/IconLabelList"/>
    <dgm:cxn modelId="{04E00922-75A0-423E-9190-A8B690551E2C}" type="presParOf" srcId="{62EF6AEA-73CB-4A3A-BAED-6BCF68F1247F}" destId="{EA63752E-8FFF-4AC2-9DF4-1CA0B9FF1931}" srcOrd="11" destOrd="0" presId="urn:microsoft.com/office/officeart/2018/2/layout/IconLabelList"/>
    <dgm:cxn modelId="{5E1817BF-F231-4E63-B884-7C268C5DA432}" type="presParOf" srcId="{62EF6AEA-73CB-4A3A-BAED-6BCF68F1247F}" destId="{F6688130-6CD2-4E34-B487-D013099D19AE}" srcOrd="12" destOrd="0" presId="urn:microsoft.com/office/officeart/2018/2/layout/IconLabelList"/>
    <dgm:cxn modelId="{DF47091B-34CE-4A4F-A288-33D809B6D5DA}" type="presParOf" srcId="{F6688130-6CD2-4E34-B487-D013099D19AE}" destId="{C3167647-EA19-4807-8DDE-3E8AD95FBFB4}" srcOrd="0" destOrd="0" presId="urn:microsoft.com/office/officeart/2018/2/layout/IconLabelList"/>
    <dgm:cxn modelId="{CF8555A7-BCFF-4D41-8857-AD4C1B0142A3}" type="presParOf" srcId="{F6688130-6CD2-4E34-B487-D013099D19AE}" destId="{3DC6EC6D-8956-4B85-9164-4F546F9A35D5}" srcOrd="1" destOrd="0" presId="urn:microsoft.com/office/officeart/2018/2/layout/IconLabelList"/>
    <dgm:cxn modelId="{2C827649-1F4C-4650-88E1-442026858D08}" type="presParOf" srcId="{F6688130-6CD2-4E34-B487-D013099D19AE}" destId="{542934B3-AF80-4537-B93F-878D9E1E0AE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955550-5DFE-4703-8A19-343F6E820DE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FB3E1E3-B4B8-40B5-B0A1-4B73B238122F}">
      <dgm:prSet/>
      <dgm:spPr/>
      <dgm:t>
        <a:bodyPr/>
        <a:lstStyle/>
        <a:p>
          <a:pPr rtl="0">
            <a:lnSpc>
              <a:spcPct val="100000"/>
            </a:lnSpc>
          </a:pPr>
          <a:r>
            <a:rPr lang="en-US" dirty="0">
              <a:solidFill>
                <a:schemeClr val="tx1"/>
              </a:solidFill>
            </a:rPr>
            <a:t>It is recommended to avoid having Vendors and Contractors into any facility if possible.</a:t>
          </a:r>
          <a:r>
            <a:rPr lang="en-US" dirty="0">
              <a:solidFill>
                <a:schemeClr val="tx1"/>
              </a:solidFill>
              <a:latin typeface="Calibri Light" panose="020F0302020204030204"/>
            </a:rPr>
            <a:t> </a:t>
          </a:r>
          <a:r>
            <a:rPr lang="en-US" dirty="0">
              <a:solidFill>
                <a:schemeClr val="tx1"/>
              </a:solidFill>
            </a:rPr>
            <a:t> If a Contractor i.e. Allied for a plumbing issue, the worker entering MUST check-in</a:t>
          </a:r>
          <a:r>
            <a:rPr lang="en-US" dirty="0">
              <a:solidFill>
                <a:schemeClr val="tx1"/>
              </a:solidFill>
              <a:latin typeface="Calibri Light" panose="020F0302020204030204"/>
            </a:rPr>
            <a:t> </a:t>
          </a:r>
          <a:endParaRPr lang="en-US" dirty="0">
            <a:solidFill>
              <a:schemeClr val="tx1"/>
            </a:solidFill>
          </a:endParaRPr>
        </a:p>
      </dgm:t>
    </dgm:pt>
    <dgm:pt modelId="{CAE61B5C-231C-41E3-9571-F786D50F0E68}" type="parTrans" cxnId="{4F684E00-9DB7-4A7D-8F89-930740FC3AB1}">
      <dgm:prSet/>
      <dgm:spPr/>
      <dgm:t>
        <a:bodyPr/>
        <a:lstStyle/>
        <a:p>
          <a:endParaRPr lang="en-US"/>
        </a:p>
      </dgm:t>
    </dgm:pt>
    <dgm:pt modelId="{703B5D08-2C66-4F22-951C-C712A486290E}" type="sibTrans" cxnId="{4F684E00-9DB7-4A7D-8F89-930740FC3AB1}">
      <dgm:prSet/>
      <dgm:spPr/>
      <dgm:t>
        <a:bodyPr/>
        <a:lstStyle/>
        <a:p>
          <a:endParaRPr lang="en-US"/>
        </a:p>
      </dgm:t>
    </dgm:pt>
    <dgm:pt modelId="{C5279F06-FCC8-467C-B3CC-AFB89F3E7C4C}">
      <dgm:prSet/>
      <dgm:spPr/>
      <dgm:t>
        <a:bodyPr/>
        <a:lstStyle/>
        <a:p>
          <a:pPr rtl="0">
            <a:lnSpc>
              <a:spcPct val="100000"/>
            </a:lnSpc>
          </a:pPr>
          <a:r>
            <a:rPr lang="en-US" dirty="0">
              <a:solidFill>
                <a:schemeClr val="tx1"/>
              </a:solidFill>
            </a:rPr>
            <a:t>All visitors such as Service Coordinators from funding sources, should make appointments if possible and check-in upon arrival</a:t>
          </a:r>
        </a:p>
      </dgm:t>
    </dgm:pt>
    <dgm:pt modelId="{43A0481E-64A1-4BAD-B689-61D36C2A27D5}" type="parTrans" cxnId="{517F74E8-53A9-4064-88B5-3375A0F6B724}">
      <dgm:prSet/>
      <dgm:spPr/>
      <dgm:t>
        <a:bodyPr/>
        <a:lstStyle/>
        <a:p>
          <a:endParaRPr lang="en-US"/>
        </a:p>
      </dgm:t>
    </dgm:pt>
    <dgm:pt modelId="{A727CE91-CA90-47A7-B92E-C59F0F00AA89}" type="sibTrans" cxnId="{517F74E8-53A9-4064-88B5-3375A0F6B724}">
      <dgm:prSet/>
      <dgm:spPr/>
      <dgm:t>
        <a:bodyPr/>
        <a:lstStyle/>
        <a:p>
          <a:endParaRPr lang="en-US"/>
        </a:p>
      </dgm:t>
    </dgm:pt>
    <dgm:pt modelId="{95A6A0E7-49DB-4A20-999B-8E709D818545}">
      <dgm:prSet/>
      <dgm:spPr/>
      <dgm:t>
        <a:bodyPr/>
        <a:lstStyle/>
        <a:p>
          <a:pPr rtl="0">
            <a:lnSpc>
              <a:spcPct val="100000"/>
            </a:lnSpc>
          </a:pPr>
          <a:r>
            <a:rPr lang="en-US" dirty="0">
              <a:solidFill>
                <a:schemeClr val="tx1"/>
              </a:solidFill>
            </a:rPr>
            <a:t>ALL essential visitors (i.e. APS, Recipient Rights etc.) should request a date and time to visit and it must be approved by Site Manager.</a:t>
          </a:r>
          <a:r>
            <a:rPr lang="en-US" dirty="0">
              <a:solidFill>
                <a:schemeClr val="tx1"/>
              </a:solidFill>
              <a:latin typeface="Calibri Light" panose="020F0302020204030204"/>
            </a:rPr>
            <a:t> </a:t>
          </a:r>
          <a:endParaRPr lang="en-US" dirty="0">
            <a:solidFill>
              <a:schemeClr val="tx1"/>
            </a:solidFill>
          </a:endParaRPr>
        </a:p>
      </dgm:t>
    </dgm:pt>
    <dgm:pt modelId="{B40D6948-07A5-426D-9D50-79B8D481BEFD}" type="parTrans" cxnId="{F0335B88-1AAD-49BD-A9B3-C035FF8920C8}">
      <dgm:prSet/>
      <dgm:spPr/>
      <dgm:t>
        <a:bodyPr/>
        <a:lstStyle/>
        <a:p>
          <a:endParaRPr lang="en-US"/>
        </a:p>
      </dgm:t>
    </dgm:pt>
    <dgm:pt modelId="{5701E4DE-AE0A-407E-9F18-3D34416F50A7}" type="sibTrans" cxnId="{F0335B88-1AAD-49BD-A9B3-C035FF8920C8}">
      <dgm:prSet/>
      <dgm:spPr/>
      <dgm:t>
        <a:bodyPr/>
        <a:lstStyle/>
        <a:p>
          <a:endParaRPr lang="en-US"/>
        </a:p>
      </dgm:t>
    </dgm:pt>
    <dgm:pt modelId="{5E6DAB77-1FF5-4276-B608-D1044FD55BC7}" type="pres">
      <dgm:prSet presAssocID="{EF955550-5DFE-4703-8A19-343F6E820DE6}" presName="root" presStyleCnt="0">
        <dgm:presLayoutVars>
          <dgm:dir/>
          <dgm:resizeHandles val="exact"/>
        </dgm:presLayoutVars>
      </dgm:prSet>
      <dgm:spPr/>
    </dgm:pt>
    <dgm:pt modelId="{E87B0A37-8481-4935-9BF8-43100F75934E}" type="pres">
      <dgm:prSet presAssocID="{2FB3E1E3-B4B8-40B5-B0A1-4B73B238122F}" presName="compNode" presStyleCnt="0"/>
      <dgm:spPr/>
    </dgm:pt>
    <dgm:pt modelId="{39615AA4-D5D9-438D-BAE2-DB00D9A26FB9}" type="pres">
      <dgm:prSet presAssocID="{2FB3E1E3-B4B8-40B5-B0A1-4B73B238122F}" presName="bgRect" presStyleLbl="bgShp" presStyleIdx="0" presStyleCnt="3"/>
      <dgm:spPr/>
    </dgm:pt>
    <dgm:pt modelId="{99DBDFEB-6234-43FB-A426-5B174E23FBC6}" type="pres">
      <dgm:prSet presAssocID="{2FB3E1E3-B4B8-40B5-B0A1-4B73B238122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elder"/>
        </a:ext>
      </dgm:extLst>
    </dgm:pt>
    <dgm:pt modelId="{C594C18E-5E27-4B58-AAE7-10C4B21A1A76}" type="pres">
      <dgm:prSet presAssocID="{2FB3E1E3-B4B8-40B5-B0A1-4B73B238122F}" presName="spaceRect" presStyleCnt="0"/>
      <dgm:spPr/>
    </dgm:pt>
    <dgm:pt modelId="{F0B76757-DF98-45C8-8D12-5EB91FAEF5A2}" type="pres">
      <dgm:prSet presAssocID="{2FB3E1E3-B4B8-40B5-B0A1-4B73B238122F}" presName="parTx" presStyleLbl="revTx" presStyleIdx="0" presStyleCnt="3">
        <dgm:presLayoutVars>
          <dgm:chMax val="0"/>
          <dgm:chPref val="0"/>
        </dgm:presLayoutVars>
      </dgm:prSet>
      <dgm:spPr/>
    </dgm:pt>
    <dgm:pt modelId="{3C41E2E3-7139-472A-8591-5596D536646A}" type="pres">
      <dgm:prSet presAssocID="{703B5D08-2C66-4F22-951C-C712A486290E}" presName="sibTrans" presStyleCnt="0"/>
      <dgm:spPr/>
    </dgm:pt>
    <dgm:pt modelId="{BB128819-09D3-4716-830C-3B24A91F5226}" type="pres">
      <dgm:prSet presAssocID="{C5279F06-FCC8-467C-B3CC-AFB89F3E7C4C}" presName="compNode" presStyleCnt="0"/>
      <dgm:spPr/>
    </dgm:pt>
    <dgm:pt modelId="{088727D0-2C22-45B7-9167-F0896DE09328}" type="pres">
      <dgm:prSet presAssocID="{C5279F06-FCC8-467C-B3CC-AFB89F3E7C4C}" presName="bgRect" presStyleLbl="bgShp" presStyleIdx="1" presStyleCnt="3" custLinFactNeighborX="166" custLinFactNeighborY="0"/>
      <dgm:spPr/>
    </dgm:pt>
    <dgm:pt modelId="{111D8E2E-BBB4-4DF4-B517-C0DE6BE53274}" type="pres">
      <dgm:prSet presAssocID="{C5279F06-FCC8-467C-B3CC-AFB89F3E7C4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arty Mask"/>
        </a:ext>
      </dgm:extLst>
    </dgm:pt>
    <dgm:pt modelId="{54627DF3-040E-4D18-95BB-411A0ABE9A34}" type="pres">
      <dgm:prSet presAssocID="{C5279F06-FCC8-467C-B3CC-AFB89F3E7C4C}" presName="spaceRect" presStyleCnt="0"/>
      <dgm:spPr/>
    </dgm:pt>
    <dgm:pt modelId="{AF450987-0582-4C45-831E-88ABC4671C1B}" type="pres">
      <dgm:prSet presAssocID="{C5279F06-FCC8-467C-B3CC-AFB89F3E7C4C}" presName="parTx" presStyleLbl="revTx" presStyleIdx="1" presStyleCnt="3">
        <dgm:presLayoutVars>
          <dgm:chMax val="0"/>
          <dgm:chPref val="0"/>
        </dgm:presLayoutVars>
      </dgm:prSet>
      <dgm:spPr/>
    </dgm:pt>
    <dgm:pt modelId="{7DBD1778-17F1-43AF-9B3D-1F59AEAD4FDA}" type="pres">
      <dgm:prSet presAssocID="{A727CE91-CA90-47A7-B92E-C59F0F00AA89}" presName="sibTrans" presStyleCnt="0"/>
      <dgm:spPr/>
    </dgm:pt>
    <dgm:pt modelId="{0A0D6DC4-7803-4506-A282-3DC3938D43CD}" type="pres">
      <dgm:prSet presAssocID="{95A6A0E7-49DB-4A20-999B-8E709D818545}" presName="compNode" presStyleCnt="0"/>
      <dgm:spPr/>
    </dgm:pt>
    <dgm:pt modelId="{42953948-0BB6-4A60-876A-85B980DB585B}" type="pres">
      <dgm:prSet presAssocID="{95A6A0E7-49DB-4A20-999B-8E709D818545}" presName="bgRect" presStyleLbl="bgShp" presStyleIdx="2" presStyleCnt="3"/>
      <dgm:spPr/>
    </dgm:pt>
    <dgm:pt modelId="{D8796197-F1B9-4FD2-9C3E-9D2E49EE1C22}" type="pres">
      <dgm:prSet presAssocID="{95A6A0E7-49DB-4A20-999B-8E709D81854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esentation with Checklist"/>
        </a:ext>
      </dgm:extLst>
    </dgm:pt>
    <dgm:pt modelId="{DA82BA3B-C802-4D77-9D2F-B22539E8D4DB}" type="pres">
      <dgm:prSet presAssocID="{95A6A0E7-49DB-4A20-999B-8E709D818545}" presName="spaceRect" presStyleCnt="0"/>
      <dgm:spPr/>
    </dgm:pt>
    <dgm:pt modelId="{13C29393-FB8C-4ABD-A38C-3C73EEEE3F73}" type="pres">
      <dgm:prSet presAssocID="{95A6A0E7-49DB-4A20-999B-8E709D818545}" presName="parTx" presStyleLbl="revTx" presStyleIdx="2" presStyleCnt="3">
        <dgm:presLayoutVars>
          <dgm:chMax val="0"/>
          <dgm:chPref val="0"/>
        </dgm:presLayoutVars>
      </dgm:prSet>
      <dgm:spPr/>
    </dgm:pt>
  </dgm:ptLst>
  <dgm:cxnLst>
    <dgm:cxn modelId="{4F684E00-9DB7-4A7D-8F89-930740FC3AB1}" srcId="{EF955550-5DFE-4703-8A19-343F6E820DE6}" destId="{2FB3E1E3-B4B8-40B5-B0A1-4B73B238122F}" srcOrd="0" destOrd="0" parTransId="{CAE61B5C-231C-41E3-9571-F786D50F0E68}" sibTransId="{703B5D08-2C66-4F22-951C-C712A486290E}"/>
    <dgm:cxn modelId="{BDBA353A-1DF4-4E44-8821-C4E0BF84090E}" type="presOf" srcId="{95A6A0E7-49DB-4A20-999B-8E709D818545}" destId="{13C29393-FB8C-4ABD-A38C-3C73EEEE3F73}" srcOrd="0" destOrd="0" presId="urn:microsoft.com/office/officeart/2018/2/layout/IconVerticalSolidList"/>
    <dgm:cxn modelId="{F6771365-A2C4-467C-8E73-DEE7C9AD9BD5}" type="presOf" srcId="{EF955550-5DFE-4703-8A19-343F6E820DE6}" destId="{5E6DAB77-1FF5-4276-B608-D1044FD55BC7}" srcOrd="0" destOrd="0" presId="urn:microsoft.com/office/officeart/2018/2/layout/IconVerticalSolidList"/>
    <dgm:cxn modelId="{46D0C57D-BCBC-41E7-AB02-17C72B5F61E3}" type="presOf" srcId="{2FB3E1E3-B4B8-40B5-B0A1-4B73B238122F}" destId="{F0B76757-DF98-45C8-8D12-5EB91FAEF5A2}" srcOrd="0" destOrd="0" presId="urn:microsoft.com/office/officeart/2018/2/layout/IconVerticalSolidList"/>
    <dgm:cxn modelId="{F0335B88-1AAD-49BD-A9B3-C035FF8920C8}" srcId="{EF955550-5DFE-4703-8A19-343F6E820DE6}" destId="{95A6A0E7-49DB-4A20-999B-8E709D818545}" srcOrd="2" destOrd="0" parTransId="{B40D6948-07A5-426D-9D50-79B8D481BEFD}" sibTransId="{5701E4DE-AE0A-407E-9F18-3D34416F50A7}"/>
    <dgm:cxn modelId="{1E8470C8-8EBA-460F-BA2C-4EC5FF47A4DD}" type="presOf" srcId="{C5279F06-FCC8-467C-B3CC-AFB89F3E7C4C}" destId="{AF450987-0582-4C45-831E-88ABC4671C1B}" srcOrd="0" destOrd="0" presId="urn:microsoft.com/office/officeart/2018/2/layout/IconVerticalSolidList"/>
    <dgm:cxn modelId="{517F74E8-53A9-4064-88B5-3375A0F6B724}" srcId="{EF955550-5DFE-4703-8A19-343F6E820DE6}" destId="{C5279F06-FCC8-467C-B3CC-AFB89F3E7C4C}" srcOrd="1" destOrd="0" parTransId="{43A0481E-64A1-4BAD-B689-61D36C2A27D5}" sibTransId="{A727CE91-CA90-47A7-B92E-C59F0F00AA89}"/>
    <dgm:cxn modelId="{B5E833F8-7EA2-497C-9092-4D9F8C1C10F9}" type="presParOf" srcId="{5E6DAB77-1FF5-4276-B608-D1044FD55BC7}" destId="{E87B0A37-8481-4935-9BF8-43100F75934E}" srcOrd="0" destOrd="0" presId="urn:microsoft.com/office/officeart/2018/2/layout/IconVerticalSolidList"/>
    <dgm:cxn modelId="{8F0BD078-0260-4DF0-893C-80F8A6E3B52A}" type="presParOf" srcId="{E87B0A37-8481-4935-9BF8-43100F75934E}" destId="{39615AA4-D5D9-438D-BAE2-DB00D9A26FB9}" srcOrd="0" destOrd="0" presId="urn:microsoft.com/office/officeart/2018/2/layout/IconVerticalSolidList"/>
    <dgm:cxn modelId="{2AE4EB9A-3195-407D-B2BA-CEC288BE3F71}" type="presParOf" srcId="{E87B0A37-8481-4935-9BF8-43100F75934E}" destId="{99DBDFEB-6234-43FB-A426-5B174E23FBC6}" srcOrd="1" destOrd="0" presId="urn:microsoft.com/office/officeart/2018/2/layout/IconVerticalSolidList"/>
    <dgm:cxn modelId="{B9A90CB0-E606-4FFB-BFD3-2ADC25757CC9}" type="presParOf" srcId="{E87B0A37-8481-4935-9BF8-43100F75934E}" destId="{C594C18E-5E27-4B58-AAE7-10C4B21A1A76}" srcOrd="2" destOrd="0" presId="urn:microsoft.com/office/officeart/2018/2/layout/IconVerticalSolidList"/>
    <dgm:cxn modelId="{C10AEE2E-F38D-4892-B43E-4A288112D854}" type="presParOf" srcId="{E87B0A37-8481-4935-9BF8-43100F75934E}" destId="{F0B76757-DF98-45C8-8D12-5EB91FAEF5A2}" srcOrd="3" destOrd="0" presId="urn:microsoft.com/office/officeart/2018/2/layout/IconVerticalSolidList"/>
    <dgm:cxn modelId="{69E9C95A-349B-4158-80C4-7FF997354679}" type="presParOf" srcId="{5E6DAB77-1FF5-4276-B608-D1044FD55BC7}" destId="{3C41E2E3-7139-472A-8591-5596D536646A}" srcOrd="1" destOrd="0" presId="urn:microsoft.com/office/officeart/2018/2/layout/IconVerticalSolidList"/>
    <dgm:cxn modelId="{1DD0A448-BC57-425A-B1AE-8D5B82A593E1}" type="presParOf" srcId="{5E6DAB77-1FF5-4276-B608-D1044FD55BC7}" destId="{BB128819-09D3-4716-830C-3B24A91F5226}" srcOrd="2" destOrd="0" presId="urn:microsoft.com/office/officeart/2018/2/layout/IconVerticalSolidList"/>
    <dgm:cxn modelId="{8A180254-96B8-4715-BE4D-7E3FFFCA7A80}" type="presParOf" srcId="{BB128819-09D3-4716-830C-3B24A91F5226}" destId="{088727D0-2C22-45B7-9167-F0896DE09328}" srcOrd="0" destOrd="0" presId="urn:microsoft.com/office/officeart/2018/2/layout/IconVerticalSolidList"/>
    <dgm:cxn modelId="{45378ABD-9A78-4855-B5FE-29A5DD0D4596}" type="presParOf" srcId="{BB128819-09D3-4716-830C-3B24A91F5226}" destId="{111D8E2E-BBB4-4DF4-B517-C0DE6BE53274}" srcOrd="1" destOrd="0" presId="urn:microsoft.com/office/officeart/2018/2/layout/IconVerticalSolidList"/>
    <dgm:cxn modelId="{F808C3C5-4302-45C6-B0B2-4BF863BEE48E}" type="presParOf" srcId="{BB128819-09D3-4716-830C-3B24A91F5226}" destId="{54627DF3-040E-4D18-95BB-411A0ABE9A34}" srcOrd="2" destOrd="0" presId="urn:microsoft.com/office/officeart/2018/2/layout/IconVerticalSolidList"/>
    <dgm:cxn modelId="{9FBAED6A-6CD8-486F-8219-D086F83F531C}" type="presParOf" srcId="{BB128819-09D3-4716-830C-3B24A91F5226}" destId="{AF450987-0582-4C45-831E-88ABC4671C1B}" srcOrd="3" destOrd="0" presId="urn:microsoft.com/office/officeart/2018/2/layout/IconVerticalSolidList"/>
    <dgm:cxn modelId="{59A9B278-2CDC-456C-8F09-B6E1698AA569}" type="presParOf" srcId="{5E6DAB77-1FF5-4276-B608-D1044FD55BC7}" destId="{7DBD1778-17F1-43AF-9B3D-1F59AEAD4FDA}" srcOrd="3" destOrd="0" presId="urn:microsoft.com/office/officeart/2018/2/layout/IconVerticalSolidList"/>
    <dgm:cxn modelId="{FB426F10-825B-4F67-B94E-D17FB6F61A76}" type="presParOf" srcId="{5E6DAB77-1FF5-4276-B608-D1044FD55BC7}" destId="{0A0D6DC4-7803-4506-A282-3DC3938D43CD}" srcOrd="4" destOrd="0" presId="urn:microsoft.com/office/officeart/2018/2/layout/IconVerticalSolidList"/>
    <dgm:cxn modelId="{1FD09A06-3AC0-4A9A-AF91-9D52085C14B4}" type="presParOf" srcId="{0A0D6DC4-7803-4506-A282-3DC3938D43CD}" destId="{42953948-0BB6-4A60-876A-85B980DB585B}" srcOrd="0" destOrd="0" presId="urn:microsoft.com/office/officeart/2018/2/layout/IconVerticalSolidList"/>
    <dgm:cxn modelId="{2E5D3AE5-1726-41CA-9440-2EF434DDAF75}" type="presParOf" srcId="{0A0D6DC4-7803-4506-A282-3DC3938D43CD}" destId="{D8796197-F1B9-4FD2-9C3E-9D2E49EE1C22}" srcOrd="1" destOrd="0" presId="urn:microsoft.com/office/officeart/2018/2/layout/IconVerticalSolidList"/>
    <dgm:cxn modelId="{43518D36-688B-4696-A115-FB7303012F11}" type="presParOf" srcId="{0A0D6DC4-7803-4506-A282-3DC3938D43CD}" destId="{DA82BA3B-C802-4D77-9D2F-B22539E8D4DB}" srcOrd="2" destOrd="0" presId="urn:microsoft.com/office/officeart/2018/2/layout/IconVerticalSolidList"/>
    <dgm:cxn modelId="{6EA74EA6-EECE-407D-9863-339774F5109D}" type="presParOf" srcId="{0A0D6DC4-7803-4506-A282-3DC3938D43CD}" destId="{13C29393-FB8C-4ABD-A38C-3C73EEEE3F7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E9DCD-A05D-4E8D-A516-8780CE7F880C}">
      <dsp:nvSpPr>
        <dsp:cNvPr id="0" name=""/>
        <dsp:cNvSpPr/>
      </dsp:nvSpPr>
      <dsp:spPr>
        <a:xfrm>
          <a:off x="420462" y="1443677"/>
          <a:ext cx="681064" cy="6810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A98337-0825-4B5F-8B3B-955C30069F64}">
      <dsp:nvSpPr>
        <dsp:cNvPr id="0" name=""/>
        <dsp:cNvSpPr/>
      </dsp:nvSpPr>
      <dsp:spPr>
        <a:xfrm>
          <a:off x="4256" y="2530701"/>
          <a:ext cx="1513476" cy="1617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u="sng" kern="1200" dirty="0"/>
            <a:t>The Pandemic Response Team </a:t>
          </a:r>
          <a:r>
            <a:rPr lang="en-US" sz="1100" kern="1200" dirty="0"/>
            <a:t>is a cross functional team lead by the Director of Safety</a:t>
          </a:r>
        </a:p>
      </dsp:txBody>
      <dsp:txXfrm>
        <a:off x="4256" y="2530701"/>
        <a:ext cx="1513476" cy="1617528"/>
      </dsp:txXfrm>
    </dsp:sp>
    <dsp:sp modelId="{84B28452-3B88-4EFB-BA59-0A91F85EB50B}">
      <dsp:nvSpPr>
        <dsp:cNvPr id="0" name=""/>
        <dsp:cNvSpPr/>
      </dsp:nvSpPr>
      <dsp:spPr>
        <a:xfrm>
          <a:off x="2198797" y="1443677"/>
          <a:ext cx="681064" cy="6810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3D5728-66E7-46E7-90C7-6C9BC42A7F1C}">
      <dsp:nvSpPr>
        <dsp:cNvPr id="0" name=""/>
        <dsp:cNvSpPr/>
      </dsp:nvSpPr>
      <dsp:spPr>
        <a:xfrm>
          <a:off x="1782591" y="2530701"/>
          <a:ext cx="1513476" cy="1617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u="sng" kern="1200" dirty="0"/>
            <a:t>Manager </a:t>
          </a:r>
          <a:r>
            <a:rPr lang="en-US" sz="1100" kern="1200" dirty="0"/>
            <a:t>– Site manager has overall responsibility for the site’s pandemic preparedness &amp; response plan, coordinating and aligning with Administration, Human Resources and Safety.  Works to manage all pandemic related communications with HR and Safety</a:t>
          </a:r>
        </a:p>
      </dsp:txBody>
      <dsp:txXfrm>
        <a:off x="1782591" y="2530701"/>
        <a:ext cx="1513476" cy="1617528"/>
      </dsp:txXfrm>
    </dsp:sp>
    <dsp:sp modelId="{DCB426B8-8772-4D36-BEA4-EF92AC746D3A}">
      <dsp:nvSpPr>
        <dsp:cNvPr id="0" name=""/>
        <dsp:cNvSpPr/>
      </dsp:nvSpPr>
      <dsp:spPr>
        <a:xfrm>
          <a:off x="3977132" y="1443677"/>
          <a:ext cx="681064" cy="6810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8C7DAB-0EB6-4E25-A471-F8AA4E5EE20E}">
      <dsp:nvSpPr>
        <dsp:cNvPr id="0" name=""/>
        <dsp:cNvSpPr/>
      </dsp:nvSpPr>
      <dsp:spPr>
        <a:xfrm>
          <a:off x="3560926" y="2530701"/>
          <a:ext cx="1513476" cy="1617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u="sng" kern="1200" dirty="0"/>
            <a:t>Access Control Lead </a:t>
          </a:r>
          <a:r>
            <a:rPr lang="en-US" sz="1100" kern="1200" dirty="0"/>
            <a:t>– Lead by Site Manager, working with their location team regarding social distancing and coordinating arriving and departing times, as well as visitors.  </a:t>
          </a:r>
        </a:p>
      </dsp:txBody>
      <dsp:txXfrm>
        <a:off x="3560926" y="2530701"/>
        <a:ext cx="1513476" cy="1617528"/>
      </dsp:txXfrm>
    </dsp:sp>
    <dsp:sp modelId="{8B363801-EA2A-434A-B083-0D323365EF90}">
      <dsp:nvSpPr>
        <dsp:cNvPr id="0" name=""/>
        <dsp:cNvSpPr/>
      </dsp:nvSpPr>
      <dsp:spPr>
        <a:xfrm>
          <a:off x="5755467" y="1443677"/>
          <a:ext cx="681064" cy="6810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026D73-3684-4D75-AD67-965689EE045D}">
      <dsp:nvSpPr>
        <dsp:cNvPr id="0" name=""/>
        <dsp:cNvSpPr/>
      </dsp:nvSpPr>
      <dsp:spPr>
        <a:xfrm>
          <a:off x="5339261" y="2530701"/>
          <a:ext cx="1513476" cy="1617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u="sng" kern="1200" dirty="0"/>
            <a:t>Virus Prevention &amp; Protocols Lead </a:t>
          </a:r>
          <a:r>
            <a:rPr lang="en-US" sz="1100" kern="1200" dirty="0"/>
            <a:t>– Works to develop protocols to ensure the wellness of everyone, and the overall pandemic preparedness and response plan.  This should be assigned to Med Control person to oversee at each location.</a:t>
          </a:r>
        </a:p>
      </dsp:txBody>
      <dsp:txXfrm>
        <a:off x="5339261" y="2530701"/>
        <a:ext cx="1513476" cy="1617528"/>
      </dsp:txXfrm>
    </dsp:sp>
    <dsp:sp modelId="{3CDC8BDF-6DF4-4410-8CB8-394275BC0EBD}">
      <dsp:nvSpPr>
        <dsp:cNvPr id="0" name=""/>
        <dsp:cNvSpPr/>
      </dsp:nvSpPr>
      <dsp:spPr>
        <a:xfrm>
          <a:off x="7533802" y="1443677"/>
          <a:ext cx="681064" cy="68106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4B9BD7-BB00-4C59-BE70-39C960FBD140}">
      <dsp:nvSpPr>
        <dsp:cNvPr id="0" name=""/>
        <dsp:cNvSpPr/>
      </dsp:nvSpPr>
      <dsp:spPr>
        <a:xfrm>
          <a:off x="7117596" y="2530701"/>
          <a:ext cx="1513476" cy="1617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u="sng" kern="1200" dirty="0"/>
            <a:t>Sanitation &amp; Disinfection Lead </a:t>
          </a:r>
          <a:r>
            <a:rPr lang="en-US" sz="1100" kern="1200" dirty="0"/>
            <a:t>– This is lead by the foreman who will work to manage daily periodic disinfection logistics, including routine and deep cleaning, disinfection processes, in accord to the protocols set up by the Virus Prevention &amp; Protocol Lead.</a:t>
          </a:r>
        </a:p>
      </dsp:txBody>
      <dsp:txXfrm>
        <a:off x="7117596" y="2530701"/>
        <a:ext cx="1513476" cy="1617528"/>
      </dsp:txXfrm>
    </dsp:sp>
    <dsp:sp modelId="{10213183-2D59-4BE2-9D0C-AE9ADF62E049}">
      <dsp:nvSpPr>
        <dsp:cNvPr id="0" name=""/>
        <dsp:cNvSpPr/>
      </dsp:nvSpPr>
      <dsp:spPr>
        <a:xfrm>
          <a:off x="9312137" y="1443677"/>
          <a:ext cx="681064" cy="68106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78E1B2-BE7A-4A15-939F-00F9856F08FC}">
      <dsp:nvSpPr>
        <dsp:cNvPr id="0" name=""/>
        <dsp:cNvSpPr/>
      </dsp:nvSpPr>
      <dsp:spPr>
        <a:xfrm>
          <a:off x="8895931" y="2530701"/>
          <a:ext cx="1513476" cy="1617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u="sng" kern="1200" dirty="0"/>
            <a:t>PPE &amp; Materials Lead </a:t>
          </a:r>
          <a:r>
            <a:rPr lang="en-US" sz="1100" kern="1200" dirty="0"/>
            <a:t>– Works to secure all necessary supplies to implement and sustain the sites pandemic preparedness plan.  At the branch locations, this will be the foreman.  At the office locations, this will be assigned by location manager.</a:t>
          </a:r>
        </a:p>
      </dsp:txBody>
      <dsp:txXfrm>
        <a:off x="8895931" y="2530701"/>
        <a:ext cx="1513476" cy="1617528"/>
      </dsp:txXfrm>
    </dsp:sp>
    <dsp:sp modelId="{C3167647-EA19-4807-8DDE-3E8AD95FBFB4}">
      <dsp:nvSpPr>
        <dsp:cNvPr id="0" name=""/>
        <dsp:cNvSpPr/>
      </dsp:nvSpPr>
      <dsp:spPr>
        <a:xfrm>
          <a:off x="11090472" y="1443677"/>
          <a:ext cx="681064" cy="68106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2934B3-AF80-4537-B93F-878D9E1E0AE6}">
      <dsp:nvSpPr>
        <dsp:cNvPr id="0" name=""/>
        <dsp:cNvSpPr/>
      </dsp:nvSpPr>
      <dsp:spPr>
        <a:xfrm>
          <a:off x="10674266" y="2530701"/>
          <a:ext cx="1513476" cy="1617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u="sng" kern="1200" dirty="0"/>
            <a:t>Communications &amp; Training Lead </a:t>
          </a:r>
          <a:r>
            <a:rPr lang="en-US" sz="1100" kern="1200" dirty="0"/>
            <a:t>– Managers with the support of the Public Relations Department, will be responsible to ensure staff are staying up to date on any additional training and communication, through email, NH Communication SharePoint information page and on our website.</a:t>
          </a:r>
        </a:p>
      </dsp:txBody>
      <dsp:txXfrm>
        <a:off x="10674266" y="2530701"/>
        <a:ext cx="1513476" cy="1617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15AA4-D5D9-438D-BAE2-DB00D9A26FB9}">
      <dsp:nvSpPr>
        <dsp:cNvPr id="0" name=""/>
        <dsp:cNvSpPr/>
      </dsp:nvSpPr>
      <dsp:spPr>
        <a:xfrm>
          <a:off x="0" y="671"/>
          <a:ext cx="6263640" cy="15723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DBDFEB-6234-43FB-A426-5B174E23FBC6}">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B76757-DF98-45C8-8D12-5EB91FAEF5A2}">
      <dsp:nvSpPr>
        <dsp:cNvPr id="0" name=""/>
        <dsp:cNvSpPr/>
      </dsp:nvSpPr>
      <dsp:spPr>
        <a:xfrm>
          <a:off x="1816103" y="67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755650" rtl="0">
            <a:lnSpc>
              <a:spcPct val="100000"/>
            </a:lnSpc>
            <a:spcBef>
              <a:spcPct val="0"/>
            </a:spcBef>
            <a:spcAft>
              <a:spcPct val="35000"/>
            </a:spcAft>
            <a:buNone/>
          </a:pPr>
          <a:r>
            <a:rPr lang="en-US" sz="1700" kern="1200" dirty="0">
              <a:solidFill>
                <a:schemeClr val="tx1"/>
              </a:solidFill>
            </a:rPr>
            <a:t>It is recommended to avoid having Vendors and Contractors into any facility if possible.</a:t>
          </a:r>
          <a:r>
            <a:rPr lang="en-US" sz="1700" kern="1200" dirty="0">
              <a:solidFill>
                <a:schemeClr val="tx1"/>
              </a:solidFill>
              <a:latin typeface="Calibri Light" panose="020F0302020204030204"/>
            </a:rPr>
            <a:t> </a:t>
          </a:r>
          <a:r>
            <a:rPr lang="en-US" sz="1700" kern="1200" dirty="0">
              <a:solidFill>
                <a:schemeClr val="tx1"/>
              </a:solidFill>
            </a:rPr>
            <a:t> If a Contractor i.e. Allied for a plumbing issue, the worker entering MUST check-in</a:t>
          </a:r>
          <a:r>
            <a:rPr lang="en-US" sz="1700" kern="1200" dirty="0">
              <a:solidFill>
                <a:schemeClr val="tx1"/>
              </a:solidFill>
              <a:latin typeface="Calibri Light" panose="020F0302020204030204"/>
            </a:rPr>
            <a:t> </a:t>
          </a:r>
          <a:endParaRPr lang="en-US" sz="1700" kern="1200" dirty="0">
            <a:solidFill>
              <a:schemeClr val="tx1"/>
            </a:solidFill>
          </a:endParaRPr>
        </a:p>
      </dsp:txBody>
      <dsp:txXfrm>
        <a:off x="1816103" y="671"/>
        <a:ext cx="4447536" cy="1572384"/>
      </dsp:txXfrm>
    </dsp:sp>
    <dsp:sp modelId="{088727D0-2C22-45B7-9167-F0896DE09328}">
      <dsp:nvSpPr>
        <dsp:cNvPr id="0" name=""/>
        <dsp:cNvSpPr/>
      </dsp:nvSpPr>
      <dsp:spPr>
        <a:xfrm>
          <a:off x="0" y="1966151"/>
          <a:ext cx="6263640" cy="157238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1D8E2E-BBB4-4DF4-B517-C0DE6BE53274}">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50987-0582-4C45-831E-88ABC4671C1B}">
      <dsp:nvSpPr>
        <dsp:cNvPr id="0" name=""/>
        <dsp:cNvSpPr/>
      </dsp:nvSpPr>
      <dsp:spPr>
        <a:xfrm>
          <a:off x="1816103" y="196615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755650" rtl="0">
            <a:lnSpc>
              <a:spcPct val="100000"/>
            </a:lnSpc>
            <a:spcBef>
              <a:spcPct val="0"/>
            </a:spcBef>
            <a:spcAft>
              <a:spcPct val="35000"/>
            </a:spcAft>
            <a:buNone/>
          </a:pPr>
          <a:r>
            <a:rPr lang="en-US" sz="1700" kern="1200" dirty="0">
              <a:solidFill>
                <a:schemeClr val="tx1"/>
              </a:solidFill>
            </a:rPr>
            <a:t>All visitors such as Service Coordinators from funding sources, should make appointments if possible and check-in upon arrival</a:t>
          </a:r>
        </a:p>
      </dsp:txBody>
      <dsp:txXfrm>
        <a:off x="1816103" y="1966151"/>
        <a:ext cx="4447536" cy="1572384"/>
      </dsp:txXfrm>
    </dsp:sp>
    <dsp:sp modelId="{42953948-0BB6-4A60-876A-85B980DB585B}">
      <dsp:nvSpPr>
        <dsp:cNvPr id="0" name=""/>
        <dsp:cNvSpPr/>
      </dsp:nvSpPr>
      <dsp:spPr>
        <a:xfrm>
          <a:off x="0" y="3931632"/>
          <a:ext cx="6263640" cy="157238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796197-F1B9-4FD2-9C3E-9D2E49EE1C22}">
      <dsp:nvSpPr>
        <dsp:cNvPr id="0" name=""/>
        <dsp:cNvSpPr/>
      </dsp:nvSpPr>
      <dsp:spPr>
        <a:xfrm>
          <a:off x="475646" y="4285418"/>
          <a:ext cx="864811" cy="864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C29393-FB8C-4ABD-A38C-3C73EEEE3F73}">
      <dsp:nvSpPr>
        <dsp:cNvPr id="0" name=""/>
        <dsp:cNvSpPr/>
      </dsp:nvSpPr>
      <dsp:spPr>
        <a:xfrm>
          <a:off x="1816103" y="3931632"/>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755650" rtl="0">
            <a:lnSpc>
              <a:spcPct val="100000"/>
            </a:lnSpc>
            <a:spcBef>
              <a:spcPct val="0"/>
            </a:spcBef>
            <a:spcAft>
              <a:spcPct val="35000"/>
            </a:spcAft>
            <a:buNone/>
          </a:pPr>
          <a:r>
            <a:rPr lang="en-US" sz="1700" kern="1200" dirty="0">
              <a:solidFill>
                <a:schemeClr val="tx1"/>
              </a:solidFill>
            </a:rPr>
            <a:t>ALL essential visitors (i.e. APS, Recipient Rights etc.) should request a date and time to visit and it must be approved by Site Manager.</a:t>
          </a:r>
          <a:r>
            <a:rPr lang="en-US" sz="1700" kern="1200" dirty="0">
              <a:solidFill>
                <a:schemeClr val="tx1"/>
              </a:solidFill>
              <a:latin typeface="Calibri Light" panose="020F0302020204030204"/>
            </a:rPr>
            <a:t> </a:t>
          </a:r>
          <a:endParaRPr lang="en-US" sz="1700" kern="1200" dirty="0">
            <a:solidFill>
              <a:schemeClr val="tx1"/>
            </a:solidFill>
          </a:endParaRPr>
        </a:p>
      </dsp:txBody>
      <dsp:txXfrm>
        <a:off x="1816103" y="3931632"/>
        <a:ext cx="4447536" cy="157238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35F93BEC-0F18-45E2-A940-361B5485A8CE}" type="datetimeFigureOut">
              <a:rPr lang="en-US" smtClean="0"/>
              <a:t>6/16/2022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E8AB5BAA-DF17-4963-8D66-CCEBB82D8374}" type="slidenum">
              <a:rPr lang="en-US" smtClean="0"/>
              <a:t>‹#›</a:t>
            </a:fld>
            <a:endParaRPr lang="en-US"/>
          </a:p>
        </p:txBody>
      </p:sp>
    </p:spTree>
    <p:extLst>
      <p:ext uri="{BB962C8B-B14F-4D97-AF65-F5344CB8AC3E}">
        <p14:creationId xmlns:p14="http://schemas.microsoft.com/office/powerpoint/2010/main" val="2498552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 Health Organization</a:t>
            </a:r>
          </a:p>
          <a:p>
            <a:r>
              <a:rPr lang="en-US" dirty="0"/>
              <a:t>*Michigan Department of Health and Human Services</a:t>
            </a:r>
          </a:p>
        </p:txBody>
      </p:sp>
      <p:sp>
        <p:nvSpPr>
          <p:cNvPr id="4" name="Slide Number Placeholder 3"/>
          <p:cNvSpPr>
            <a:spLocks noGrp="1"/>
          </p:cNvSpPr>
          <p:nvPr>
            <p:ph type="sldNum" sz="quarter" idx="5"/>
          </p:nvPr>
        </p:nvSpPr>
        <p:spPr/>
        <p:txBody>
          <a:bodyPr/>
          <a:lstStyle/>
          <a:p>
            <a:fld id="{E8AB5BAA-DF17-4963-8D66-CCEBB82D8374}" type="slidenum">
              <a:rPr lang="en-US" smtClean="0"/>
              <a:t>4</a:t>
            </a:fld>
            <a:endParaRPr lang="en-US"/>
          </a:p>
        </p:txBody>
      </p:sp>
    </p:spTree>
    <p:extLst>
      <p:ext uri="{BB962C8B-B14F-4D97-AF65-F5344CB8AC3E}">
        <p14:creationId xmlns:p14="http://schemas.microsoft.com/office/powerpoint/2010/main" val="1240659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P. will be meeting with Foremen to train them in proper cleaning protocols. The foremen will put together the branch cleaning team, schedule and protocols and use this checklist to ensure proper cleaning protocols are being followed. </a:t>
            </a:r>
          </a:p>
        </p:txBody>
      </p:sp>
      <p:sp>
        <p:nvSpPr>
          <p:cNvPr id="4" name="Slide Number Placeholder 3"/>
          <p:cNvSpPr>
            <a:spLocks noGrp="1"/>
          </p:cNvSpPr>
          <p:nvPr>
            <p:ph type="sldNum" sz="quarter" idx="5"/>
          </p:nvPr>
        </p:nvSpPr>
        <p:spPr/>
        <p:txBody>
          <a:bodyPr/>
          <a:lstStyle/>
          <a:p>
            <a:fld id="{E8AB5BAA-DF17-4963-8D66-CCEBB82D8374}" type="slidenum">
              <a:rPr lang="en-US" smtClean="0"/>
              <a:t>20</a:t>
            </a:fld>
            <a:endParaRPr lang="en-US"/>
          </a:p>
        </p:txBody>
      </p:sp>
    </p:spTree>
    <p:extLst>
      <p:ext uri="{BB962C8B-B14F-4D97-AF65-F5344CB8AC3E}">
        <p14:creationId xmlns:p14="http://schemas.microsoft.com/office/powerpoint/2010/main" val="2308043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 needs to be filled on anyone showing symptoms and reported immediately to HR (Jason), VP (Kim) and Safety director. (Steve)</a:t>
            </a:r>
          </a:p>
        </p:txBody>
      </p:sp>
      <p:sp>
        <p:nvSpPr>
          <p:cNvPr id="4" name="Slide Number Placeholder 3"/>
          <p:cNvSpPr>
            <a:spLocks noGrp="1"/>
          </p:cNvSpPr>
          <p:nvPr>
            <p:ph type="sldNum" sz="quarter" idx="5"/>
          </p:nvPr>
        </p:nvSpPr>
        <p:spPr/>
        <p:txBody>
          <a:bodyPr/>
          <a:lstStyle/>
          <a:p>
            <a:fld id="{E8AB5BAA-DF17-4963-8D66-CCEBB82D8374}" type="slidenum">
              <a:rPr lang="en-US" smtClean="0"/>
              <a:t>28</a:t>
            </a:fld>
            <a:endParaRPr lang="en-US"/>
          </a:p>
        </p:txBody>
      </p:sp>
    </p:spTree>
    <p:extLst>
      <p:ext uri="{BB962C8B-B14F-4D97-AF65-F5344CB8AC3E}">
        <p14:creationId xmlns:p14="http://schemas.microsoft.com/office/powerpoint/2010/main" val="775288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the number of persons and square footage, foreman and branch managers may need to stagger break and  lunch times.</a:t>
            </a:r>
          </a:p>
        </p:txBody>
      </p:sp>
      <p:sp>
        <p:nvSpPr>
          <p:cNvPr id="4" name="Slide Number Placeholder 3"/>
          <p:cNvSpPr>
            <a:spLocks noGrp="1"/>
          </p:cNvSpPr>
          <p:nvPr>
            <p:ph type="sldNum" sz="quarter" idx="5"/>
          </p:nvPr>
        </p:nvSpPr>
        <p:spPr/>
        <p:txBody>
          <a:bodyPr/>
          <a:lstStyle/>
          <a:p>
            <a:fld id="{E8AB5BAA-DF17-4963-8D66-CCEBB82D8374}" type="slidenum">
              <a:rPr lang="en-US" smtClean="0"/>
              <a:t>32</a:t>
            </a:fld>
            <a:endParaRPr lang="en-US"/>
          </a:p>
        </p:txBody>
      </p:sp>
    </p:spTree>
    <p:extLst>
      <p:ext uri="{BB962C8B-B14F-4D97-AF65-F5344CB8AC3E}">
        <p14:creationId xmlns:p14="http://schemas.microsoft.com/office/powerpoint/2010/main" val="105929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 a chart that categorizes the level of risk a company may fall into. New Horizons falls into a Low to Medium risk category. </a:t>
            </a:r>
          </a:p>
        </p:txBody>
      </p:sp>
      <p:sp>
        <p:nvSpPr>
          <p:cNvPr id="4" name="Slide Number Placeholder 3"/>
          <p:cNvSpPr>
            <a:spLocks noGrp="1"/>
          </p:cNvSpPr>
          <p:nvPr>
            <p:ph type="sldNum" sz="quarter" idx="5"/>
          </p:nvPr>
        </p:nvSpPr>
        <p:spPr/>
        <p:txBody>
          <a:bodyPr/>
          <a:lstStyle/>
          <a:p>
            <a:fld id="{E8AB5BAA-DF17-4963-8D66-CCEBB82D8374}" type="slidenum">
              <a:rPr lang="en-US" smtClean="0"/>
              <a:t>34</a:t>
            </a:fld>
            <a:endParaRPr lang="en-US"/>
          </a:p>
        </p:txBody>
      </p:sp>
    </p:spTree>
    <p:extLst>
      <p:ext uri="{BB962C8B-B14F-4D97-AF65-F5344CB8AC3E}">
        <p14:creationId xmlns:p14="http://schemas.microsoft.com/office/powerpoint/2010/main" val="3542373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resource is mandatory that all staff read and sign off on. Below that are additional resources on COVID 19</a:t>
            </a:r>
          </a:p>
        </p:txBody>
      </p:sp>
      <p:sp>
        <p:nvSpPr>
          <p:cNvPr id="4" name="Slide Number Placeholder 3"/>
          <p:cNvSpPr>
            <a:spLocks noGrp="1"/>
          </p:cNvSpPr>
          <p:nvPr>
            <p:ph type="sldNum" sz="quarter" idx="5"/>
          </p:nvPr>
        </p:nvSpPr>
        <p:spPr/>
        <p:txBody>
          <a:bodyPr/>
          <a:lstStyle/>
          <a:p>
            <a:fld id="{E8AB5BAA-DF17-4963-8D66-CCEBB82D8374}" type="slidenum">
              <a:rPr lang="en-US" smtClean="0"/>
              <a:t>35</a:t>
            </a:fld>
            <a:endParaRPr lang="en-US"/>
          </a:p>
        </p:txBody>
      </p:sp>
    </p:spTree>
    <p:extLst>
      <p:ext uri="{BB962C8B-B14F-4D97-AF65-F5344CB8AC3E}">
        <p14:creationId xmlns:p14="http://schemas.microsoft.com/office/powerpoint/2010/main" val="1702612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staff must log into SW to sign this form. Do so ASAP, as your login expires from 90 days of last login. </a:t>
            </a:r>
          </a:p>
        </p:txBody>
      </p:sp>
      <p:sp>
        <p:nvSpPr>
          <p:cNvPr id="4" name="Slide Number Placeholder 3"/>
          <p:cNvSpPr>
            <a:spLocks noGrp="1"/>
          </p:cNvSpPr>
          <p:nvPr>
            <p:ph type="sldNum" sz="quarter" idx="5"/>
          </p:nvPr>
        </p:nvSpPr>
        <p:spPr/>
        <p:txBody>
          <a:bodyPr/>
          <a:lstStyle/>
          <a:p>
            <a:fld id="{E8AB5BAA-DF17-4963-8D66-CCEBB82D8374}" type="slidenum">
              <a:rPr lang="en-US" smtClean="0"/>
              <a:t>37</a:t>
            </a:fld>
            <a:endParaRPr lang="en-US"/>
          </a:p>
        </p:txBody>
      </p:sp>
    </p:spTree>
    <p:extLst>
      <p:ext uri="{BB962C8B-B14F-4D97-AF65-F5344CB8AC3E}">
        <p14:creationId xmlns:p14="http://schemas.microsoft.com/office/powerpoint/2010/main" val="724725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regards to the ClearPass App, all staff will be properly trained on how to download the app, utilize the app for themselves as well as use the app for checking in our persons served. </a:t>
            </a:r>
          </a:p>
          <a:p>
            <a:r>
              <a:rPr lang="en-US" dirty="0"/>
              <a:t>* The link is a resource that show you how to safely wear and take off your face covering.</a:t>
            </a:r>
          </a:p>
        </p:txBody>
      </p:sp>
      <p:sp>
        <p:nvSpPr>
          <p:cNvPr id="4" name="Slide Number Placeholder 3"/>
          <p:cNvSpPr>
            <a:spLocks noGrp="1"/>
          </p:cNvSpPr>
          <p:nvPr>
            <p:ph type="sldNum" sz="quarter" idx="5"/>
          </p:nvPr>
        </p:nvSpPr>
        <p:spPr/>
        <p:txBody>
          <a:bodyPr/>
          <a:lstStyle/>
          <a:p>
            <a:fld id="{E8AB5BAA-DF17-4963-8D66-CCEBB82D8374}" type="slidenum">
              <a:rPr lang="en-US" smtClean="0"/>
              <a:t>7</a:t>
            </a:fld>
            <a:endParaRPr lang="en-US"/>
          </a:p>
        </p:txBody>
      </p:sp>
    </p:spTree>
    <p:extLst>
      <p:ext uri="{BB962C8B-B14F-4D97-AF65-F5344CB8AC3E}">
        <p14:creationId xmlns:p14="http://schemas.microsoft.com/office/powerpoint/2010/main" val="401873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Arrival…</a:t>
            </a:r>
          </a:p>
        </p:txBody>
      </p:sp>
      <p:sp>
        <p:nvSpPr>
          <p:cNvPr id="4" name="Slide Number Placeholder 3"/>
          <p:cNvSpPr>
            <a:spLocks noGrp="1"/>
          </p:cNvSpPr>
          <p:nvPr>
            <p:ph type="sldNum" sz="quarter" idx="5"/>
          </p:nvPr>
        </p:nvSpPr>
        <p:spPr/>
        <p:txBody>
          <a:bodyPr/>
          <a:lstStyle/>
          <a:p>
            <a:fld id="{E8AB5BAA-DF17-4963-8D66-CCEBB82D8374}" type="slidenum">
              <a:rPr lang="en-US" smtClean="0"/>
              <a:t>8</a:t>
            </a:fld>
            <a:endParaRPr lang="en-US"/>
          </a:p>
        </p:txBody>
      </p:sp>
    </p:spTree>
    <p:extLst>
      <p:ext uri="{BB962C8B-B14F-4D97-AF65-F5344CB8AC3E}">
        <p14:creationId xmlns:p14="http://schemas.microsoft.com/office/powerpoint/2010/main" val="1071251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chart that converts Celsius into Fahrenheit as all of our thermometers read in Celsius. </a:t>
            </a:r>
          </a:p>
        </p:txBody>
      </p:sp>
      <p:sp>
        <p:nvSpPr>
          <p:cNvPr id="4" name="Slide Number Placeholder 3"/>
          <p:cNvSpPr>
            <a:spLocks noGrp="1"/>
          </p:cNvSpPr>
          <p:nvPr>
            <p:ph type="sldNum" sz="quarter" idx="5"/>
          </p:nvPr>
        </p:nvSpPr>
        <p:spPr/>
        <p:txBody>
          <a:bodyPr/>
          <a:lstStyle/>
          <a:p>
            <a:fld id="{E8AB5BAA-DF17-4963-8D66-CCEBB82D8374}" type="slidenum">
              <a:rPr lang="en-US" smtClean="0"/>
              <a:t>9</a:t>
            </a:fld>
            <a:endParaRPr lang="en-US"/>
          </a:p>
        </p:txBody>
      </p:sp>
    </p:spTree>
    <p:extLst>
      <p:ext uri="{BB962C8B-B14F-4D97-AF65-F5344CB8AC3E}">
        <p14:creationId xmlns:p14="http://schemas.microsoft.com/office/powerpoint/2010/main" val="2073302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there will be training for all staff on how to implement and use the clear pass app</a:t>
            </a:r>
          </a:p>
        </p:txBody>
      </p:sp>
      <p:sp>
        <p:nvSpPr>
          <p:cNvPr id="4" name="Slide Number Placeholder 3"/>
          <p:cNvSpPr>
            <a:spLocks noGrp="1"/>
          </p:cNvSpPr>
          <p:nvPr>
            <p:ph type="sldNum" sz="quarter" idx="5"/>
          </p:nvPr>
        </p:nvSpPr>
        <p:spPr/>
        <p:txBody>
          <a:bodyPr/>
          <a:lstStyle/>
          <a:p>
            <a:fld id="{E8AB5BAA-DF17-4963-8D66-CCEBB82D8374}" type="slidenum">
              <a:rPr lang="en-US" smtClean="0"/>
              <a:t>10</a:t>
            </a:fld>
            <a:endParaRPr lang="en-US"/>
          </a:p>
        </p:txBody>
      </p:sp>
    </p:spTree>
    <p:extLst>
      <p:ext uri="{BB962C8B-B14F-4D97-AF65-F5344CB8AC3E}">
        <p14:creationId xmlns:p14="http://schemas.microsoft.com/office/powerpoint/2010/main" val="2933006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this link will take you to a resource on how to safely put on and take off your face covering</a:t>
            </a:r>
          </a:p>
          <a:p>
            <a:r>
              <a:rPr lang="en-US" dirty="0"/>
              <a:t>The last link here is a resource on how to properly take off your gloves.</a:t>
            </a:r>
          </a:p>
        </p:txBody>
      </p:sp>
      <p:sp>
        <p:nvSpPr>
          <p:cNvPr id="4" name="Slide Number Placeholder 3"/>
          <p:cNvSpPr>
            <a:spLocks noGrp="1"/>
          </p:cNvSpPr>
          <p:nvPr>
            <p:ph type="sldNum" sz="quarter" idx="5"/>
          </p:nvPr>
        </p:nvSpPr>
        <p:spPr/>
        <p:txBody>
          <a:bodyPr/>
          <a:lstStyle/>
          <a:p>
            <a:fld id="{E8AB5BAA-DF17-4963-8D66-CCEBB82D8374}" type="slidenum">
              <a:rPr lang="en-US" smtClean="0"/>
              <a:t>12</a:t>
            </a:fld>
            <a:endParaRPr lang="en-US"/>
          </a:p>
        </p:txBody>
      </p:sp>
    </p:spTree>
    <p:extLst>
      <p:ext uri="{BB962C8B-B14F-4D97-AF65-F5344CB8AC3E}">
        <p14:creationId xmlns:p14="http://schemas.microsoft.com/office/powerpoint/2010/main" val="307487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is from the CDC and it’s recommendations of wearing a face mask as well as making your own face mask. </a:t>
            </a:r>
          </a:p>
          <a:p>
            <a:r>
              <a:rPr lang="en-US" dirty="0"/>
              <a:t>* You will not be allowed to wear face coverings with skulls, clown faces </a:t>
            </a:r>
            <a:r>
              <a:rPr lang="en-US" dirty="0" err="1"/>
              <a:t>etc</a:t>
            </a:r>
            <a:r>
              <a:rPr lang="en-US" dirty="0"/>
              <a:t> that is in poor taste or may frighten our individuals.</a:t>
            </a:r>
          </a:p>
        </p:txBody>
      </p:sp>
      <p:sp>
        <p:nvSpPr>
          <p:cNvPr id="4" name="Slide Number Placeholder 3"/>
          <p:cNvSpPr>
            <a:spLocks noGrp="1"/>
          </p:cNvSpPr>
          <p:nvPr>
            <p:ph type="sldNum" sz="quarter" idx="5"/>
          </p:nvPr>
        </p:nvSpPr>
        <p:spPr/>
        <p:txBody>
          <a:bodyPr/>
          <a:lstStyle/>
          <a:p>
            <a:fld id="{E8AB5BAA-DF17-4963-8D66-CCEBB82D8374}" type="slidenum">
              <a:rPr lang="en-US" smtClean="0"/>
              <a:t>13</a:t>
            </a:fld>
            <a:endParaRPr lang="en-US"/>
          </a:p>
        </p:txBody>
      </p:sp>
    </p:spTree>
    <p:extLst>
      <p:ext uri="{BB962C8B-B14F-4D97-AF65-F5344CB8AC3E}">
        <p14:creationId xmlns:p14="http://schemas.microsoft.com/office/powerpoint/2010/main" val="2210069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on how to safely wear and take off your face cover</a:t>
            </a:r>
          </a:p>
        </p:txBody>
      </p:sp>
      <p:sp>
        <p:nvSpPr>
          <p:cNvPr id="4" name="Slide Number Placeholder 3"/>
          <p:cNvSpPr>
            <a:spLocks noGrp="1"/>
          </p:cNvSpPr>
          <p:nvPr>
            <p:ph type="sldNum" sz="quarter" idx="5"/>
          </p:nvPr>
        </p:nvSpPr>
        <p:spPr/>
        <p:txBody>
          <a:bodyPr/>
          <a:lstStyle/>
          <a:p>
            <a:fld id="{E8AB5BAA-DF17-4963-8D66-CCEBB82D8374}" type="slidenum">
              <a:rPr lang="en-US" smtClean="0"/>
              <a:t>14</a:t>
            </a:fld>
            <a:endParaRPr lang="en-US"/>
          </a:p>
        </p:txBody>
      </p:sp>
    </p:spTree>
    <p:extLst>
      <p:ext uri="{BB962C8B-B14F-4D97-AF65-F5344CB8AC3E}">
        <p14:creationId xmlns:p14="http://schemas.microsoft.com/office/powerpoint/2010/main" val="1008531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link is a resource from the CDC on How to Clean and Disinfect and how to mix a bleach solution. </a:t>
            </a:r>
          </a:p>
          <a:p>
            <a:pPr marL="171450" indent="-171450">
              <a:buFont typeface="Arial" panose="020B0604020202020204" pitchFamily="34" charset="0"/>
              <a:buChar char="•"/>
            </a:pPr>
            <a:r>
              <a:rPr lang="en-US" dirty="0"/>
              <a:t>Although we are keeping the Vending machines, they will not be in use. </a:t>
            </a:r>
          </a:p>
          <a:p>
            <a:r>
              <a:rPr lang="en-US" dirty="0"/>
              <a:t>No food trucks for those locations that have it.</a:t>
            </a:r>
          </a:p>
          <a:p>
            <a:r>
              <a:rPr lang="en-US" dirty="0"/>
              <a:t>No Communal Coffee, as it is a huge touch point that many have contact with. Bring your own coffee from home.</a:t>
            </a:r>
          </a:p>
        </p:txBody>
      </p:sp>
      <p:sp>
        <p:nvSpPr>
          <p:cNvPr id="4" name="Slide Number Placeholder 3"/>
          <p:cNvSpPr>
            <a:spLocks noGrp="1"/>
          </p:cNvSpPr>
          <p:nvPr>
            <p:ph type="sldNum" sz="quarter" idx="5"/>
          </p:nvPr>
        </p:nvSpPr>
        <p:spPr/>
        <p:txBody>
          <a:bodyPr/>
          <a:lstStyle/>
          <a:p>
            <a:fld id="{E8AB5BAA-DF17-4963-8D66-CCEBB82D8374}" type="slidenum">
              <a:rPr lang="en-US" smtClean="0"/>
              <a:t>18</a:t>
            </a:fld>
            <a:endParaRPr lang="en-US"/>
          </a:p>
        </p:txBody>
      </p:sp>
    </p:spTree>
    <p:extLst>
      <p:ext uri="{BB962C8B-B14F-4D97-AF65-F5344CB8AC3E}">
        <p14:creationId xmlns:p14="http://schemas.microsoft.com/office/powerpoint/2010/main" val="572568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8E636-E2C9-466F-B0C6-DB61282983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181EF7-F141-4668-99CC-E03F3BE8E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7B6AD9-A31F-4029-A777-C5D44BE32906}"/>
              </a:ext>
            </a:extLst>
          </p:cNvPr>
          <p:cNvSpPr>
            <a:spLocks noGrp="1"/>
          </p:cNvSpPr>
          <p:nvPr>
            <p:ph type="dt" sz="half" idx="10"/>
          </p:nvPr>
        </p:nvSpPr>
        <p:spPr/>
        <p:txBody>
          <a:bodyPr/>
          <a:lstStyle/>
          <a:p>
            <a:fld id="{850C122A-7A9F-421F-9A39-2E75CC84A33F}" type="datetime1">
              <a:rPr lang="en-US" smtClean="0"/>
              <a:t>6/16/2022</a:t>
            </a:fld>
            <a:endParaRPr lang="en-US"/>
          </a:p>
        </p:txBody>
      </p:sp>
      <p:sp>
        <p:nvSpPr>
          <p:cNvPr id="5" name="Footer Placeholder 4">
            <a:extLst>
              <a:ext uri="{FF2B5EF4-FFF2-40B4-BE49-F238E27FC236}">
                <a16:creationId xmlns:a16="http://schemas.microsoft.com/office/drawing/2014/main" id="{3DA3972A-5F49-4055-A857-137DBFE244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026748-D764-4669-80F6-A2DA137BA987}"/>
              </a:ext>
            </a:extLst>
          </p:cNvPr>
          <p:cNvSpPr>
            <a:spLocks noGrp="1"/>
          </p:cNvSpPr>
          <p:nvPr>
            <p:ph type="sldNum" sz="quarter" idx="12"/>
          </p:nvPr>
        </p:nvSpPr>
        <p:spPr/>
        <p:txBody>
          <a:bodyPr/>
          <a:lstStyle/>
          <a:p>
            <a:fld id="{4A9BE1CC-3292-48C1-B440-40C470FBEE1F}" type="slidenum">
              <a:rPr lang="en-US" smtClean="0"/>
              <a:t>‹#›</a:t>
            </a:fld>
            <a:endParaRPr lang="en-US"/>
          </a:p>
        </p:txBody>
      </p:sp>
    </p:spTree>
    <p:extLst>
      <p:ext uri="{BB962C8B-B14F-4D97-AF65-F5344CB8AC3E}">
        <p14:creationId xmlns:p14="http://schemas.microsoft.com/office/powerpoint/2010/main" val="190503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140ED-B498-4D5F-B05A-64C2DBC347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56D99A-8FBB-4C31-8232-C3F0A32F7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481D1-F73F-4CF0-9E78-F7735B313793}"/>
              </a:ext>
            </a:extLst>
          </p:cNvPr>
          <p:cNvSpPr>
            <a:spLocks noGrp="1"/>
          </p:cNvSpPr>
          <p:nvPr>
            <p:ph type="dt" sz="half" idx="10"/>
          </p:nvPr>
        </p:nvSpPr>
        <p:spPr/>
        <p:txBody>
          <a:bodyPr/>
          <a:lstStyle/>
          <a:p>
            <a:fld id="{5301C8CB-96EA-4071-BCE5-629DF5463BC4}" type="datetime1">
              <a:rPr lang="en-US" smtClean="0"/>
              <a:t>6/16/2022</a:t>
            </a:fld>
            <a:endParaRPr lang="en-US"/>
          </a:p>
        </p:txBody>
      </p:sp>
      <p:sp>
        <p:nvSpPr>
          <p:cNvPr id="5" name="Footer Placeholder 4">
            <a:extLst>
              <a:ext uri="{FF2B5EF4-FFF2-40B4-BE49-F238E27FC236}">
                <a16:creationId xmlns:a16="http://schemas.microsoft.com/office/drawing/2014/main" id="{BB57F8BE-6B99-4E74-B395-A16074EBD4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747BE-B7FC-4B80-B0F7-62B69E7BBB58}"/>
              </a:ext>
            </a:extLst>
          </p:cNvPr>
          <p:cNvSpPr>
            <a:spLocks noGrp="1"/>
          </p:cNvSpPr>
          <p:nvPr>
            <p:ph type="sldNum" sz="quarter" idx="12"/>
          </p:nvPr>
        </p:nvSpPr>
        <p:spPr/>
        <p:txBody>
          <a:bodyPr/>
          <a:lstStyle/>
          <a:p>
            <a:fld id="{4A9BE1CC-3292-48C1-B440-40C470FBEE1F}" type="slidenum">
              <a:rPr lang="en-US" smtClean="0"/>
              <a:t>‹#›</a:t>
            </a:fld>
            <a:endParaRPr lang="en-US"/>
          </a:p>
        </p:txBody>
      </p:sp>
    </p:spTree>
    <p:extLst>
      <p:ext uri="{BB962C8B-B14F-4D97-AF65-F5344CB8AC3E}">
        <p14:creationId xmlns:p14="http://schemas.microsoft.com/office/powerpoint/2010/main" val="3929324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463DAB-62B8-43C1-8534-D7690BDAC4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79AAA0-1908-4565-BA60-2A1DDBFA8C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4A96D-FF22-4400-AFAC-0BF46C81C228}"/>
              </a:ext>
            </a:extLst>
          </p:cNvPr>
          <p:cNvSpPr>
            <a:spLocks noGrp="1"/>
          </p:cNvSpPr>
          <p:nvPr>
            <p:ph type="dt" sz="half" idx="10"/>
          </p:nvPr>
        </p:nvSpPr>
        <p:spPr/>
        <p:txBody>
          <a:bodyPr/>
          <a:lstStyle/>
          <a:p>
            <a:fld id="{B15A5B2C-CF14-4099-AB8B-1DA6CA10EF10}" type="datetime1">
              <a:rPr lang="en-US" smtClean="0"/>
              <a:t>6/16/2022</a:t>
            </a:fld>
            <a:endParaRPr lang="en-US"/>
          </a:p>
        </p:txBody>
      </p:sp>
      <p:sp>
        <p:nvSpPr>
          <p:cNvPr id="5" name="Footer Placeholder 4">
            <a:extLst>
              <a:ext uri="{FF2B5EF4-FFF2-40B4-BE49-F238E27FC236}">
                <a16:creationId xmlns:a16="http://schemas.microsoft.com/office/drawing/2014/main" id="{5528D990-5D3A-4B2E-B53C-BF48CBCD03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E8DEE-FFCF-4827-8B16-F603496489F2}"/>
              </a:ext>
            </a:extLst>
          </p:cNvPr>
          <p:cNvSpPr>
            <a:spLocks noGrp="1"/>
          </p:cNvSpPr>
          <p:nvPr>
            <p:ph type="sldNum" sz="quarter" idx="12"/>
          </p:nvPr>
        </p:nvSpPr>
        <p:spPr/>
        <p:txBody>
          <a:bodyPr/>
          <a:lstStyle/>
          <a:p>
            <a:fld id="{4A9BE1CC-3292-48C1-B440-40C470FBEE1F}" type="slidenum">
              <a:rPr lang="en-US" smtClean="0"/>
              <a:t>‹#›</a:t>
            </a:fld>
            <a:endParaRPr lang="en-US"/>
          </a:p>
        </p:txBody>
      </p:sp>
    </p:spTree>
    <p:extLst>
      <p:ext uri="{BB962C8B-B14F-4D97-AF65-F5344CB8AC3E}">
        <p14:creationId xmlns:p14="http://schemas.microsoft.com/office/powerpoint/2010/main" val="334952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F4284-5605-41F6-B441-5602C2125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F5FA6F-B9AE-4922-A450-55E8541F41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36D1A5-EC34-43DB-9EA7-85CDF3E2AAE8}"/>
              </a:ext>
            </a:extLst>
          </p:cNvPr>
          <p:cNvSpPr>
            <a:spLocks noGrp="1"/>
          </p:cNvSpPr>
          <p:nvPr>
            <p:ph type="dt" sz="half" idx="10"/>
          </p:nvPr>
        </p:nvSpPr>
        <p:spPr/>
        <p:txBody>
          <a:bodyPr/>
          <a:lstStyle/>
          <a:p>
            <a:fld id="{7C9DE4F9-F6F9-4B85-86A1-70F69C33DB34}" type="datetime1">
              <a:rPr lang="en-US" smtClean="0"/>
              <a:t>6/16/2022</a:t>
            </a:fld>
            <a:endParaRPr lang="en-US"/>
          </a:p>
        </p:txBody>
      </p:sp>
      <p:sp>
        <p:nvSpPr>
          <p:cNvPr id="5" name="Footer Placeholder 4">
            <a:extLst>
              <a:ext uri="{FF2B5EF4-FFF2-40B4-BE49-F238E27FC236}">
                <a16:creationId xmlns:a16="http://schemas.microsoft.com/office/drawing/2014/main" id="{1C30B3AD-24E4-4B33-84D7-BFA4832B36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41FBE6-0828-458A-870E-CFB8A7DF1DCB}"/>
              </a:ext>
            </a:extLst>
          </p:cNvPr>
          <p:cNvSpPr>
            <a:spLocks noGrp="1"/>
          </p:cNvSpPr>
          <p:nvPr>
            <p:ph type="sldNum" sz="quarter" idx="12"/>
          </p:nvPr>
        </p:nvSpPr>
        <p:spPr/>
        <p:txBody>
          <a:bodyPr/>
          <a:lstStyle/>
          <a:p>
            <a:fld id="{4A9BE1CC-3292-48C1-B440-40C470FBEE1F}" type="slidenum">
              <a:rPr lang="en-US" smtClean="0"/>
              <a:t>‹#›</a:t>
            </a:fld>
            <a:endParaRPr lang="en-US"/>
          </a:p>
        </p:txBody>
      </p:sp>
    </p:spTree>
    <p:extLst>
      <p:ext uri="{BB962C8B-B14F-4D97-AF65-F5344CB8AC3E}">
        <p14:creationId xmlns:p14="http://schemas.microsoft.com/office/powerpoint/2010/main" val="4240102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AFC64-497E-449E-82B2-4B9A718153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27E54A-6D9C-4F13-AB9A-28DA0931A3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6D190E-7C58-4EF3-8F2D-790CC2E37E3D}"/>
              </a:ext>
            </a:extLst>
          </p:cNvPr>
          <p:cNvSpPr>
            <a:spLocks noGrp="1"/>
          </p:cNvSpPr>
          <p:nvPr>
            <p:ph type="dt" sz="half" idx="10"/>
          </p:nvPr>
        </p:nvSpPr>
        <p:spPr/>
        <p:txBody>
          <a:bodyPr/>
          <a:lstStyle/>
          <a:p>
            <a:fld id="{E9971E43-01A8-4EFD-A1E4-170DBE2E7929}" type="datetime1">
              <a:rPr lang="en-US" smtClean="0"/>
              <a:t>6/16/2022</a:t>
            </a:fld>
            <a:endParaRPr lang="en-US"/>
          </a:p>
        </p:txBody>
      </p:sp>
      <p:sp>
        <p:nvSpPr>
          <p:cNvPr id="5" name="Footer Placeholder 4">
            <a:extLst>
              <a:ext uri="{FF2B5EF4-FFF2-40B4-BE49-F238E27FC236}">
                <a16:creationId xmlns:a16="http://schemas.microsoft.com/office/drawing/2014/main" id="{D44D2E5C-AA02-433A-B521-67807566E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7419F7-3BE6-49C3-828C-BBB1671CE441}"/>
              </a:ext>
            </a:extLst>
          </p:cNvPr>
          <p:cNvSpPr>
            <a:spLocks noGrp="1"/>
          </p:cNvSpPr>
          <p:nvPr>
            <p:ph type="sldNum" sz="quarter" idx="12"/>
          </p:nvPr>
        </p:nvSpPr>
        <p:spPr/>
        <p:txBody>
          <a:bodyPr/>
          <a:lstStyle/>
          <a:p>
            <a:fld id="{4A9BE1CC-3292-48C1-B440-40C470FBEE1F}" type="slidenum">
              <a:rPr lang="en-US" smtClean="0"/>
              <a:t>‹#›</a:t>
            </a:fld>
            <a:endParaRPr lang="en-US"/>
          </a:p>
        </p:txBody>
      </p:sp>
    </p:spTree>
    <p:extLst>
      <p:ext uri="{BB962C8B-B14F-4D97-AF65-F5344CB8AC3E}">
        <p14:creationId xmlns:p14="http://schemas.microsoft.com/office/powerpoint/2010/main" val="69251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FEC23-4BD2-45D1-B092-230B304694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4DDA16-19B7-428A-AE21-8F96836686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3B9659-4BBC-4440-AB22-3CC379F9A0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21FD23-DCD6-4007-8959-642C99CEDF28}"/>
              </a:ext>
            </a:extLst>
          </p:cNvPr>
          <p:cNvSpPr>
            <a:spLocks noGrp="1"/>
          </p:cNvSpPr>
          <p:nvPr>
            <p:ph type="dt" sz="half" idx="10"/>
          </p:nvPr>
        </p:nvSpPr>
        <p:spPr/>
        <p:txBody>
          <a:bodyPr/>
          <a:lstStyle/>
          <a:p>
            <a:fld id="{2CCF8CF3-2911-437C-B5F7-A37E86C8C985}" type="datetime1">
              <a:rPr lang="en-US" smtClean="0"/>
              <a:t>6/16/2022</a:t>
            </a:fld>
            <a:endParaRPr lang="en-US"/>
          </a:p>
        </p:txBody>
      </p:sp>
      <p:sp>
        <p:nvSpPr>
          <p:cNvPr id="6" name="Footer Placeholder 5">
            <a:extLst>
              <a:ext uri="{FF2B5EF4-FFF2-40B4-BE49-F238E27FC236}">
                <a16:creationId xmlns:a16="http://schemas.microsoft.com/office/drawing/2014/main" id="{544DB892-F126-4B69-895F-F63DC2F50C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11A4B7-EE57-44BE-A8A6-5AA3A0DF5FA8}"/>
              </a:ext>
            </a:extLst>
          </p:cNvPr>
          <p:cNvSpPr>
            <a:spLocks noGrp="1"/>
          </p:cNvSpPr>
          <p:nvPr>
            <p:ph type="sldNum" sz="quarter" idx="12"/>
          </p:nvPr>
        </p:nvSpPr>
        <p:spPr/>
        <p:txBody>
          <a:bodyPr/>
          <a:lstStyle/>
          <a:p>
            <a:fld id="{4A9BE1CC-3292-48C1-B440-40C470FBEE1F}" type="slidenum">
              <a:rPr lang="en-US" smtClean="0"/>
              <a:t>‹#›</a:t>
            </a:fld>
            <a:endParaRPr lang="en-US"/>
          </a:p>
        </p:txBody>
      </p:sp>
    </p:spTree>
    <p:extLst>
      <p:ext uri="{BB962C8B-B14F-4D97-AF65-F5344CB8AC3E}">
        <p14:creationId xmlns:p14="http://schemas.microsoft.com/office/powerpoint/2010/main" val="338788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11D8-C4CF-4358-A3F5-8E848AA758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812C73-414B-4312-A93A-FBB981194F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9DA806-A4FC-4630-9A57-B2439D2EA2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276C57-60F0-4853-AF4D-1A49F25161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5B593F-CD88-4C39-B6A0-BBE7A60682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4963A8-C2A9-4F43-B8FD-FA811A804520}"/>
              </a:ext>
            </a:extLst>
          </p:cNvPr>
          <p:cNvSpPr>
            <a:spLocks noGrp="1"/>
          </p:cNvSpPr>
          <p:nvPr>
            <p:ph type="dt" sz="half" idx="10"/>
          </p:nvPr>
        </p:nvSpPr>
        <p:spPr/>
        <p:txBody>
          <a:bodyPr/>
          <a:lstStyle/>
          <a:p>
            <a:fld id="{62EB5347-FA20-4FAD-A4EA-D6C4452741B4}" type="datetime1">
              <a:rPr lang="en-US" smtClean="0"/>
              <a:t>6/16/2022</a:t>
            </a:fld>
            <a:endParaRPr lang="en-US"/>
          </a:p>
        </p:txBody>
      </p:sp>
      <p:sp>
        <p:nvSpPr>
          <p:cNvPr id="8" name="Footer Placeholder 7">
            <a:extLst>
              <a:ext uri="{FF2B5EF4-FFF2-40B4-BE49-F238E27FC236}">
                <a16:creationId xmlns:a16="http://schemas.microsoft.com/office/drawing/2014/main" id="{4117BFD0-844D-422B-870B-7D7010DB7F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99CA21-88C1-441A-9D79-2F2E161F39C5}"/>
              </a:ext>
            </a:extLst>
          </p:cNvPr>
          <p:cNvSpPr>
            <a:spLocks noGrp="1"/>
          </p:cNvSpPr>
          <p:nvPr>
            <p:ph type="sldNum" sz="quarter" idx="12"/>
          </p:nvPr>
        </p:nvSpPr>
        <p:spPr/>
        <p:txBody>
          <a:bodyPr/>
          <a:lstStyle/>
          <a:p>
            <a:fld id="{4A9BE1CC-3292-48C1-B440-40C470FBEE1F}" type="slidenum">
              <a:rPr lang="en-US" smtClean="0"/>
              <a:t>‹#›</a:t>
            </a:fld>
            <a:endParaRPr lang="en-US"/>
          </a:p>
        </p:txBody>
      </p:sp>
    </p:spTree>
    <p:extLst>
      <p:ext uri="{BB962C8B-B14F-4D97-AF65-F5344CB8AC3E}">
        <p14:creationId xmlns:p14="http://schemas.microsoft.com/office/powerpoint/2010/main" val="333036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B555E-2AC4-4911-BB48-479A9FC151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F62C17-C1BD-462F-AE65-ED12EBF87877}"/>
              </a:ext>
            </a:extLst>
          </p:cNvPr>
          <p:cNvSpPr>
            <a:spLocks noGrp="1"/>
          </p:cNvSpPr>
          <p:nvPr>
            <p:ph type="dt" sz="half" idx="10"/>
          </p:nvPr>
        </p:nvSpPr>
        <p:spPr/>
        <p:txBody>
          <a:bodyPr/>
          <a:lstStyle/>
          <a:p>
            <a:fld id="{79B712DD-8284-42DD-9392-79AEEA8544BB}" type="datetime1">
              <a:rPr lang="en-US" smtClean="0"/>
              <a:t>6/16/2022</a:t>
            </a:fld>
            <a:endParaRPr lang="en-US"/>
          </a:p>
        </p:txBody>
      </p:sp>
      <p:sp>
        <p:nvSpPr>
          <p:cNvPr id="4" name="Footer Placeholder 3">
            <a:extLst>
              <a:ext uri="{FF2B5EF4-FFF2-40B4-BE49-F238E27FC236}">
                <a16:creationId xmlns:a16="http://schemas.microsoft.com/office/drawing/2014/main" id="{2E28E6C7-A028-4F27-97E5-51647C10F2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8875DC-A5A5-4F15-A414-3969154EE110}"/>
              </a:ext>
            </a:extLst>
          </p:cNvPr>
          <p:cNvSpPr>
            <a:spLocks noGrp="1"/>
          </p:cNvSpPr>
          <p:nvPr>
            <p:ph type="sldNum" sz="quarter" idx="12"/>
          </p:nvPr>
        </p:nvSpPr>
        <p:spPr/>
        <p:txBody>
          <a:bodyPr/>
          <a:lstStyle/>
          <a:p>
            <a:fld id="{4A9BE1CC-3292-48C1-B440-40C470FBEE1F}" type="slidenum">
              <a:rPr lang="en-US" smtClean="0"/>
              <a:t>‹#›</a:t>
            </a:fld>
            <a:endParaRPr lang="en-US"/>
          </a:p>
        </p:txBody>
      </p:sp>
    </p:spTree>
    <p:extLst>
      <p:ext uri="{BB962C8B-B14F-4D97-AF65-F5344CB8AC3E}">
        <p14:creationId xmlns:p14="http://schemas.microsoft.com/office/powerpoint/2010/main" val="3784524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40C317-8213-4A12-8203-D5EC06576CCD}"/>
              </a:ext>
            </a:extLst>
          </p:cNvPr>
          <p:cNvSpPr>
            <a:spLocks noGrp="1"/>
          </p:cNvSpPr>
          <p:nvPr>
            <p:ph type="dt" sz="half" idx="10"/>
          </p:nvPr>
        </p:nvSpPr>
        <p:spPr/>
        <p:txBody>
          <a:bodyPr/>
          <a:lstStyle/>
          <a:p>
            <a:fld id="{CF0F1CA8-C96E-40FF-9E6F-0D3A75956749}" type="datetime1">
              <a:rPr lang="en-US" smtClean="0"/>
              <a:t>6/16/2022</a:t>
            </a:fld>
            <a:endParaRPr lang="en-US"/>
          </a:p>
        </p:txBody>
      </p:sp>
      <p:sp>
        <p:nvSpPr>
          <p:cNvPr id="3" name="Footer Placeholder 2">
            <a:extLst>
              <a:ext uri="{FF2B5EF4-FFF2-40B4-BE49-F238E27FC236}">
                <a16:creationId xmlns:a16="http://schemas.microsoft.com/office/drawing/2014/main" id="{6771A386-ED0B-431A-B580-166E19C4CA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E0332D-6A5A-45CD-B9AC-39C1F7DD496F}"/>
              </a:ext>
            </a:extLst>
          </p:cNvPr>
          <p:cNvSpPr>
            <a:spLocks noGrp="1"/>
          </p:cNvSpPr>
          <p:nvPr>
            <p:ph type="sldNum" sz="quarter" idx="12"/>
          </p:nvPr>
        </p:nvSpPr>
        <p:spPr/>
        <p:txBody>
          <a:bodyPr/>
          <a:lstStyle/>
          <a:p>
            <a:fld id="{4A9BE1CC-3292-48C1-B440-40C470FBEE1F}" type="slidenum">
              <a:rPr lang="en-US" smtClean="0"/>
              <a:t>‹#›</a:t>
            </a:fld>
            <a:endParaRPr lang="en-US"/>
          </a:p>
        </p:txBody>
      </p:sp>
    </p:spTree>
    <p:extLst>
      <p:ext uri="{BB962C8B-B14F-4D97-AF65-F5344CB8AC3E}">
        <p14:creationId xmlns:p14="http://schemas.microsoft.com/office/powerpoint/2010/main" val="76237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9F469-8560-4F9C-8C91-99B1FB1AD9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56EAE9-11D8-4A70-9F30-99A090A728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DC5826-7F75-4653-BE9E-A2815B0B7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4B37E4-7512-45C8-BE5E-869D09A21BC8}"/>
              </a:ext>
            </a:extLst>
          </p:cNvPr>
          <p:cNvSpPr>
            <a:spLocks noGrp="1"/>
          </p:cNvSpPr>
          <p:nvPr>
            <p:ph type="dt" sz="half" idx="10"/>
          </p:nvPr>
        </p:nvSpPr>
        <p:spPr/>
        <p:txBody>
          <a:bodyPr/>
          <a:lstStyle/>
          <a:p>
            <a:fld id="{A1185588-DCD8-43AE-A88D-86FE6BAD3ECF}" type="datetime1">
              <a:rPr lang="en-US" smtClean="0"/>
              <a:t>6/16/2022</a:t>
            </a:fld>
            <a:endParaRPr lang="en-US"/>
          </a:p>
        </p:txBody>
      </p:sp>
      <p:sp>
        <p:nvSpPr>
          <p:cNvPr id="6" name="Footer Placeholder 5">
            <a:extLst>
              <a:ext uri="{FF2B5EF4-FFF2-40B4-BE49-F238E27FC236}">
                <a16:creationId xmlns:a16="http://schemas.microsoft.com/office/drawing/2014/main" id="{F785DECC-FC51-41E7-9680-370C29350F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056D8-132A-46CA-80ED-D098F53E442A}"/>
              </a:ext>
            </a:extLst>
          </p:cNvPr>
          <p:cNvSpPr>
            <a:spLocks noGrp="1"/>
          </p:cNvSpPr>
          <p:nvPr>
            <p:ph type="sldNum" sz="quarter" idx="12"/>
          </p:nvPr>
        </p:nvSpPr>
        <p:spPr/>
        <p:txBody>
          <a:bodyPr/>
          <a:lstStyle/>
          <a:p>
            <a:fld id="{4A9BE1CC-3292-48C1-B440-40C470FBEE1F}" type="slidenum">
              <a:rPr lang="en-US" smtClean="0"/>
              <a:t>‹#›</a:t>
            </a:fld>
            <a:endParaRPr lang="en-US"/>
          </a:p>
        </p:txBody>
      </p:sp>
    </p:spTree>
    <p:extLst>
      <p:ext uri="{BB962C8B-B14F-4D97-AF65-F5344CB8AC3E}">
        <p14:creationId xmlns:p14="http://schemas.microsoft.com/office/powerpoint/2010/main" val="4150820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A27E4-6EAC-4B6E-8C16-CD0CA17F42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16ACD3-0806-434C-8E88-21BE32B230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9F63E2-4A6C-4F33-BFE9-952AC83E90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13EAFB-B841-4C58-AC15-96EF4BDEE9DA}"/>
              </a:ext>
            </a:extLst>
          </p:cNvPr>
          <p:cNvSpPr>
            <a:spLocks noGrp="1"/>
          </p:cNvSpPr>
          <p:nvPr>
            <p:ph type="dt" sz="half" idx="10"/>
          </p:nvPr>
        </p:nvSpPr>
        <p:spPr/>
        <p:txBody>
          <a:bodyPr/>
          <a:lstStyle/>
          <a:p>
            <a:fld id="{3EEC7BA5-BFCF-4ED0-9B23-A7C98ED94485}" type="datetime1">
              <a:rPr lang="en-US" smtClean="0"/>
              <a:t>6/16/2022</a:t>
            </a:fld>
            <a:endParaRPr lang="en-US"/>
          </a:p>
        </p:txBody>
      </p:sp>
      <p:sp>
        <p:nvSpPr>
          <p:cNvPr id="6" name="Footer Placeholder 5">
            <a:extLst>
              <a:ext uri="{FF2B5EF4-FFF2-40B4-BE49-F238E27FC236}">
                <a16:creationId xmlns:a16="http://schemas.microsoft.com/office/drawing/2014/main" id="{454C8E7C-812B-42A5-962F-CA2FB479C3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40C520-A47A-4555-A409-65FF52988009}"/>
              </a:ext>
            </a:extLst>
          </p:cNvPr>
          <p:cNvSpPr>
            <a:spLocks noGrp="1"/>
          </p:cNvSpPr>
          <p:nvPr>
            <p:ph type="sldNum" sz="quarter" idx="12"/>
          </p:nvPr>
        </p:nvSpPr>
        <p:spPr/>
        <p:txBody>
          <a:bodyPr/>
          <a:lstStyle/>
          <a:p>
            <a:fld id="{4A9BE1CC-3292-48C1-B440-40C470FBEE1F}" type="slidenum">
              <a:rPr lang="en-US" smtClean="0"/>
              <a:t>‹#›</a:t>
            </a:fld>
            <a:endParaRPr lang="en-US"/>
          </a:p>
        </p:txBody>
      </p:sp>
    </p:spTree>
    <p:extLst>
      <p:ext uri="{BB962C8B-B14F-4D97-AF65-F5344CB8AC3E}">
        <p14:creationId xmlns:p14="http://schemas.microsoft.com/office/powerpoint/2010/main" val="591684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24DC2-45CD-42A5-9058-56C85B3D21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DAF03F-1DDC-478D-BEB8-CDC87D5DCC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34A3F-DBF3-42C3-9CBF-8DFA96FB86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34B10-4735-49AE-ACA7-38A89459B780}" type="datetime1">
              <a:rPr lang="en-US" smtClean="0"/>
              <a:t>6/16/2022</a:t>
            </a:fld>
            <a:endParaRPr lang="en-US"/>
          </a:p>
        </p:txBody>
      </p:sp>
      <p:sp>
        <p:nvSpPr>
          <p:cNvPr id="5" name="Footer Placeholder 4">
            <a:extLst>
              <a:ext uri="{FF2B5EF4-FFF2-40B4-BE49-F238E27FC236}">
                <a16:creationId xmlns:a16="http://schemas.microsoft.com/office/drawing/2014/main" id="{5D2EBB89-85D5-440F-927F-119A335F1D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4CECF0-164C-4BC6-9C6F-09FD931CB6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BE1CC-3292-48C1-B440-40C470FBEE1F}" type="slidenum">
              <a:rPr lang="en-US" smtClean="0"/>
              <a:t>‹#›</a:t>
            </a:fld>
            <a:endParaRPr lang="en-US"/>
          </a:p>
        </p:txBody>
      </p:sp>
    </p:spTree>
    <p:extLst>
      <p:ext uri="{BB962C8B-B14F-4D97-AF65-F5344CB8AC3E}">
        <p14:creationId xmlns:p14="http://schemas.microsoft.com/office/powerpoint/2010/main" val="3522637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raspberrypi.stackexchange.com/questions/56468/how-to-remove-thermometer-in-raspbian-8-jessie-pixel"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cdc.gov/vhf/ebola/pdf/poster-how-to-remove-gloves.pdf" TargetMode="External"/><Relationship Id="rId5" Type="http://schemas.openxmlformats.org/officeDocument/2006/relationships/hyperlink" Target="https://en.wikipedia.org/wiki/Infection_control" TargetMode="Externa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File:No_sign.svg" TargetMode="External"/><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flickr.com/photos/dave77459/2349779474/" TargetMode="External"/><Relationship Id="rId5" Type="http://schemas.openxmlformats.org/officeDocument/2006/relationships/image" Target="../media/image12.jpg"/><Relationship Id="rId10" Type="http://schemas.openxmlformats.org/officeDocument/2006/relationships/hyperlink" Target="https://pixabay.com/en/quality-hook-check-mark-ticked-off-500950/" TargetMode="External"/><Relationship Id="rId4" Type="http://schemas.openxmlformats.org/officeDocument/2006/relationships/hyperlink" Target="https://www.theidearoom.net/how-to-make-a-face-mask/" TargetMode="External"/><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marialsuarez.blogspot.com/2010_01_01_archive.html" TargetMode="External"/><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newhorizonsrehab.sharepoint.com/Policies/Forms/AllItems.aspx" TargetMode="External"/><Relationship Id="rId2" Type="http://schemas.openxmlformats.org/officeDocument/2006/relationships/hyperlink" Target="mailto:COVID19@newhorizonsrehab.org"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Ford_Club_Wagon" TargetMode="External"/><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hyperlink" Target="https://commons.wikimedia.org/wiki/File:UK_traffic_sign_2934V.sv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hyperlink" Target="http://fabiusmaximus.com/2012/12/31/internet-communities-47427/" TargetMode="Externa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michigan.gov/coronaviru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hyperlink" Target="https://www.vaccines.gov/" TargetMode="External"/><Relationship Id="rId4" Type="http://schemas.openxmlformats.org/officeDocument/2006/relationships/hyperlink" Target="https://www.cdc.gov/coronavirus/2019-ncov/index.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oakgov.com/covid/best-practices/sick-caring/Pages/testing.aspx" TargetMode="External"/><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hyperlink" Target="https://springfieldurgentcare.com/medical-testing/covid-19-antibody-testin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youtu.be/_eeqEiZ-pxc" TargetMode="External"/><Relationship Id="rId2" Type="http://schemas.openxmlformats.org/officeDocument/2006/relationships/hyperlink" Target="https://youtu.be/CL95EsnLFuo" TargetMode="External"/><Relationship Id="rId1" Type="http://schemas.openxmlformats.org/officeDocument/2006/relationships/slideLayout" Target="../slideLayouts/slideLayout2.xml"/><Relationship Id="rId6" Type="http://schemas.openxmlformats.org/officeDocument/2006/relationships/hyperlink" Target="http://edcabellon.com/fitness/2015pledge" TargetMode="External"/><Relationship Id="rId5" Type="http://schemas.openxmlformats.org/officeDocument/2006/relationships/image" Target="../media/image49.jpg"/><Relationship Id="rId4" Type="http://schemas.openxmlformats.org/officeDocument/2006/relationships/hyperlink" Target="https://emergency.cdc.gov/coping/index.as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jkaszubski@newhorizonsrehab.org" TargetMode="External"/><Relationship Id="rId2" Type="http://schemas.openxmlformats.org/officeDocument/2006/relationships/hyperlink" Target="mailto:jferrell@newhorizonsrehab.org" TargetMode="External"/><Relationship Id="rId1" Type="http://schemas.openxmlformats.org/officeDocument/2006/relationships/slideLayout" Target="../slideLayouts/slideLayout2.xml"/><Relationship Id="rId4" Type="http://schemas.openxmlformats.org/officeDocument/2006/relationships/hyperlink" Target="mailto:COVID19@newhorizonsrehab.or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emf"/><Relationship Id="rId1" Type="http://schemas.openxmlformats.org/officeDocument/2006/relationships/slideLayout" Target="../slideLayouts/slideLayout4.xml"/><Relationship Id="rId4" Type="http://schemas.openxmlformats.org/officeDocument/2006/relationships/hyperlink" Target="http://www.greenlivingpedia.org/Sustainable_house_design_features_checklist"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newhorizonsrehab.sharepoint.com/Policies/Forms/AllItems.aspx"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keptics.stackexchange.com/questions/10164/do-i-need-to-wash-my-hands-after-using-the-bathro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en.wikipedia.org/wiki/Infrared_thermome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1E260-2FD5-463F-B4FA-D684B53EA087}"/>
              </a:ext>
            </a:extLst>
          </p:cNvPr>
          <p:cNvSpPr>
            <a:spLocks noGrp="1"/>
          </p:cNvSpPr>
          <p:nvPr>
            <p:ph type="ctrTitle"/>
          </p:nvPr>
        </p:nvSpPr>
        <p:spPr>
          <a:xfrm>
            <a:off x="6289040" y="1"/>
            <a:ext cx="5902960" cy="2428239"/>
          </a:xfrm>
        </p:spPr>
        <p:txBody>
          <a:bodyPr vert="horz" lIns="91440" tIns="45720" rIns="91440" bIns="45720" rtlCol="0" anchor="ctr">
            <a:normAutofit fontScale="90000"/>
          </a:bodyPr>
          <a:lstStyle/>
          <a:p>
            <a:pPr algn="l"/>
            <a:br>
              <a:rPr lang="en-US" sz="1400" kern="1200" dirty="0">
                <a:solidFill>
                  <a:schemeClr val="tx1"/>
                </a:solidFill>
                <a:latin typeface="+mj-lt"/>
                <a:ea typeface="+mj-ea"/>
                <a:cs typeface="+mj-cs"/>
              </a:rPr>
            </a:br>
            <a:br>
              <a:rPr lang="en-US" sz="1400" kern="1200" dirty="0">
                <a:solidFill>
                  <a:schemeClr val="tx1"/>
                </a:solidFill>
                <a:latin typeface="+mj-lt"/>
                <a:ea typeface="+mj-ea"/>
                <a:cs typeface="+mj-cs"/>
              </a:rPr>
            </a:br>
            <a:r>
              <a:rPr lang="en-US" sz="2400" kern="1200" dirty="0">
                <a:solidFill>
                  <a:schemeClr val="tx1"/>
                </a:solidFill>
                <a:latin typeface="+mj-lt"/>
                <a:ea typeface="+mj-ea"/>
                <a:cs typeface="+mj-cs"/>
              </a:rPr>
              <a:t>NEW HORIZONS REHABILITATION SERVICES, INC</a:t>
            </a: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SAFE WORK GUIDELINE PLAYBOOK</a:t>
            </a: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A guide for COVID-19 Pandemic </a:t>
            </a: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Preparedness and Response and general safety procedures </a:t>
            </a:r>
          </a:p>
        </p:txBody>
      </p:sp>
      <p:sp>
        <p:nvSpPr>
          <p:cNvPr id="20" name="Freeform: Shape 15">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17">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326134D-EE60-4599-88A4-40DBEA3907F6}"/>
              </a:ext>
            </a:extLst>
          </p:cNvPr>
          <p:cNvPicPr>
            <a:picLocks noChangeAspect="1"/>
          </p:cNvPicPr>
          <p:nvPr/>
        </p:nvPicPr>
        <p:blipFill>
          <a:blip r:embed="rId2"/>
          <a:stretch>
            <a:fillRect/>
          </a:stretch>
        </p:blipFill>
        <p:spPr>
          <a:xfrm>
            <a:off x="364241" y="2228899"/>
            <a:ext cx="4105275" cy="934409"/>
          </a:xfrm>
          <a:prstGeom prst="rect">
            <a:avLst/>
          </a:prstGeom>
        </p:spPr>
      </p:pic>
      <p:sp>
        <p:nvSpPr>
          <p:cNvPr id="3" name="Subtitle 2">
            <a:extLst>
              <a:ext uri="{FF2B5EF4-FFF2-40B4-BE49-F238E27FC236}">
                <a16:creationId xmlns:a16="http://schemas.microsoft.com/office/drawing/2014/main" id="{2E0CEF14-13F2-4E92-AD7D-A000B67A2F02}"/>
              </a:ext>
            </a:extLst>
          </p:cNvPr>
          <p:cNvSpPr>
            <a:spLocks noGrp="1"/>
          </p:cNvSpPr>
          <p:nvPr>
            <p:ph type="subTitle" idx="1"/>
          </p:nvPr>
        </p:nvSpPr>
        <p:spPr>
          <a:xfrm>
            <a:off x="6167848" y="1523999"/>
            <a:ext cx="5902960" cy="4408967"/>
          </a:xfrm>
        </p:spPr>
        <p:txBody>
          <a:bodyPr vert="horz" lIns="91440" tIns="45720" rIns="91440" bIns="45720" rtlCol="0" anchor="t">
            <a:normAutofit fontScale="92500" lnSpcReduction="10000"/>
          </a:bodyPr>
          <a:lstStyle/>
          <a:p>
            <a:pPr indent="-228600" algn="l">
              <a:buFont typeface="Arial" panose="020B0604020202020204" pitchFamily="34" charset="0"/>
              <a:buChar char="•"/>
            </a:pPr>
            <a:endParaRPr lang="en-US" sz="500" dirty="0"/>
          </a:p>
          <a:p>
            <a:pPr indent="-228600" algn="l">
              <a:buFont typeface="Arial" panose="020B0604020202020204" pitchFamily="34" charset="0"/>
              <a:buChar char="•"/>
            </a:pPr>
            <a:endParaRPr lang="en-US" sz="500" dirty="0"/>
          </a:p>
          <a:p>
            <a:pPr indent="-228600" algn="l">
              <a:buFont typeface="Arial" panose="020B0604020202020204" pitchFamily="34" charset="0"/>
              <a:buChar char="•"/>
            </a:pPr>
            <a:endParaRPr lang="en-US" sz="500" dirty="0"/>
          </a:p>
          <a:p>
            <a:pPr indent="-228600" algn="l">
              <a:buFont typeface="Arial" panose="020B0604020202020204" pitchFamily="34" charset="0"/>
              <a:buChar char="•"/>
            </a:pPr>
            <a:r>
              <a:rPr lang="en-US" sz="500" dirty="0"/>
              <a:t>     </a:t>
            </a:r>
          </a:p>
          <a:p>
            <a:pPr indent="-228600" algn="l">
              <a:buFont typeface="Arial" panose="020B0604020202020204" pitchFamily="34" charset="0"/>
              <a:buChar char="•"/>
            </a:pPr>
            <a:endParaRPr lang="en-US" sz="500" dirty="0"/>
          </a:p>
          <a:p>
            <a:pPr indent="-228600" algn="l">
              <a:buFont typeface="Arial" panose="020B0604020202020204" pitchFamily="34" charset="0"/>
              <a:buChar char="•"/>
            </a:pPr>
            <a:endParaRPr lang="en-US" sz="500" dirty="0"/>
          </a:p>
          <a:p>
            <a:pPr indent="-228600" algn="l">
              <a:buFont typeface="Arial" panose="020B0604020202020204" pitchFamily="34" charset="0"/>
              <a:buChar char="•"/>
            </a:pPr>
            <a:r>
              <a:rPr lang="en-US" sz="1800" dirty="0"/>
              <a:t>TO ALL READERS</a:t>
            </a:r>
          </a:p>
          <a:p>
            <a:pPr indent="-228600" algn="l">
              <a:buFont typeface="Arial" panose="020B0604020202020204" pitchFamily="34" charset="0"/>
              <a:buChar char="•"/>
            </a:pPr>
            <a:r>
              <a:rPr lang="en-US" sz="1800" dirty="0"/>
              <a:t>The information contained in the Safe Work Guideline represents New Horizons practices regarding the recommended operation of its facilities, during the time of COVID-19 pandemic and beyond. </a:t>
            </a:r>
          </a:p>
          <a:p>
            <a:pPr indent="-228600" algn="l">
              <a:buFont typeface="Arial" panose="020B0604020202020204" pitchFamily="34" charset="0"/>
              <a:buChar char="•"/>
            </a:pPr>
            <a:r>
              <a:rPr lang="en-US" sz="1800" dirty="0"/>
              <a:t>The health and safety of Staff, Hourly, Persons Served, Visitors and Contractors is our number one priority.</a:t>
            </a:r>
          </a:p>
          <a:p>
            <a:pPr indent="-228600" algn="l">
              <a:buFont typeface="Arial" panose="020B0604020202020204" pitchFamily="34" charset="0"/>
              <a:buChar char="•"/>
            </a:pPr>
            <a:r>
              <a:rPr lang="en-US" sz="1800" dirty="0"/>
              <a:t>Changes have been updated based latest CDC recommendations. </a:t>
            </a:r>
          </a:p>
          <a:p>
            <a:pPr indent="-228600" algn="l">
              <a:buFont typeface="Arial" panose="020B0604020202020204" pitchFamily="34" charset="0"/>
              <a:buChar char="•"/>
            </a:pPr>
            <a:r>
              <a:rPr lang="en-US" sz="1800" dirty="0"/>
              <a:t>All other health and safety rules and regulations are located in SharePoint, section 10 of policy forms.</a:t>
            </a:r>
          </a:p>
          <a:p>
            <a:pPr indent="-228600" algn="l">
              <a:buFont typeface="Arial" panose="020B0604020202020204" pitchFamily="34" charset="0"/>
              <a:buChar char="•"/>
            </a:pPr>
            <a:r>
              <a:rPr lang="en-US" sz="1800" dirty="0"/>
              <a:t>Version  9.0</a:t>
            </a:r>
            <a:r>
              <a:rPr lang="en-US" sz="1800" dirty="0">
                <a:solidFill>
                  <a:srgbClr val="FF0000"/>
                </a:solidFill>
              </a:rPr>
              <a:t> </a:t>
            </a:r>
            <a:r>
              <a:rPr lang="en-US" sz="1800" dirty="0"/>
              <a:t> MAR 17, 2022</a:t>
            </a:r>
            <a:endParaRPr lang="en-US" sz="1800" dirty="0">
              <a:cs typeface="Calibri"/>
            </a:endParaRPr>
          </a:p>
          <a:p>
            <a:pPr algn="l"/>
            <a:endParaRPr lang="en-US" sz="1600" dirty="0"/>
          </a:p>
          <a:p>
            <a:pPr indent="-228600" algn="l">
              <a:buFont typeface="Arial" panose="020B0604020202020204" pitchFamily="34" charset="0"/>
              <a:buChar char="•"/>
            </a:pPr>
            <a:endParaRPr lang="en-US" sz="500" dirty="0"/>
          </a:p>
          <a:p>
            <a:pPr indent="-228600" algn="l">
              <a:buFont typeface="Arial" panose="020B0604020202020204" pitchFamily="34" charset="0"/>
              <a:buChar char="•"/>
            </a:pPr>
            <a:endParaRPr lang="en-US" sz="500" dirty="0"/>
          </a:p>
        </p:txBody>
      </p:sp>
      <p:sp>
        <p:nvSpPr>
          <p:cNvPr id="5" name="Slide Number Placeholder 4">
            <a:extLst>
              <a:ext uri="{FF2B5EF4-FFF2-40B4-BE49-F238E27FC236}">
                <a16:creationId xmlns:a16="http://schemas.microsoft.com/office/drawing/2014/main" id="{31E9CE99-E0C1-4049-9E19-24451562B3B3}"/>
              </a:ext>
            </a:extLst>
          </p:cNvPr>
          <p:cNvSpPr>
            <a:spLocks noGrp="1"/>
          </p:cNvSpPr>
          <p:nvPr>
            <p:ph type="sldNum" sz="quarter" idx="12"/>
          </p:nvPr>
        </p:nvSpPr>
        <p:spPr/>
        <p:txBody>
          <a:bodyPr/>
          <a:lstStyle/>
          <a:p>
            <a:fld id="{4A9BE1CC-3292-48C1-B440-40C470FBEE1F}" type="slidenum">
              <a:rPr lang="en-US" smtClean="0"/>
              <a:t>1</a:t>
            </a:fld>
            <a:endParaRPr lang="en-US"/>
          </a:p>
        </p:txBody>
      </p:sp>
    </p:spTree>
    <p:extLst>
      <p:ext uri="{BB962C8B-B14F-4D97-AF65-F5344CB8AC3E}">
        <p14:creationId xmlns:p14="http://schemas.microsoft.com/office/powerpoint/2010/main" val="247584321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11BA84E2-683B-41FD-B663-CADBE1253B06}"/>
              </a:ext>
            </a:extLst>
          </p:cNvPr>
          <p:cNvSpPr>
            <a:spLocks noGrp="1"/>
          </p:cNvSpPr>
          <p:nvPr>
            <p:ph type="title"/>
          </p:nvPr>
        </p:nvSpPr>
        <p:spPr>
          <a:xfrm>
            <a:off x="804672" y="457200"/>
            <a:ext cx="10579398" cy="1299411"/>
          </a:xfrm>
        </p:spPr>
        <p:txBody>
          <a:bodyPr>
            <a:normAutofit/>
          </a:bodyPr>
          <a:lstStyle/>
          <a:p>
            <a:r>
              <a:rPr lang="en-US" sz="2100" dirty="0">
                <a:solidFill>
                  <a:srgbClr val="FFFFFF"/>
                </a:solidFill>
              </a:rPr>
              <a:t>PEOPLE FLOW</a:t>
            </a:r>
            <a:br>
              <a:rPr lang="en-US" sz="2100" dirty="0">
                <a:solidFill>
                  <a:srgbClr val="FFFFFF"/>
                </a:solidFill>
              </a:rPr>
            </a:br>
            <a:r>
              <a:rPr lang="en-US" sz="2100" i="1" dirty="0">
                <a:solidFill>
                  <a:srgbClr val="FFFFFF"/>
                </a:solidFill>
              </a:rPr>
              <a:t>Before coming to the workplace each day, please pay attention to how you are feeling.  Your safety and the safety of those around you depends on a personal self-assessment and self-reporting of any symptoms.  If you are sick – Stay home</a:t>
            </a:r>
          </a:p>
        </p:txBody>
      </p:sp>
      <p:sp>
        <p:nvSpPr>
          <p:cNvPr id="44" name="Rectangle 43">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 light&#10;&#10;Description automatically generated">
            <a:extLst>
              <a:ext uri="{FF2B5EF4-FFF2-40B4-BE49-F238E27FC236}">
                <a16:creationId xmlns:a16="http://schemas.microsoft.com/office/drawing/2014/main" id="{4E73BEC1-F316-4822-A98E-54761D30615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673351" y="2837712"/>
            <a:ext cx="3217333" cy="3217333"/>
          </a:xfrm>
          <a:prstGeom prst="rect">
            <a:avLst/>
          </a:prstGeom>
        </p:spPr>
      </p:pic>
      <p:sp>
        <p:nvSpPr>
          <p:cNvPr id="3" name="Content Placeholder 2">
            <a:extLst>
              <a:ext uri="{FF2B5EF4-FFF2-40B4-BE49-F238E27FC236}">
                <a16:creationId xmlns:a16="http://schemas.microsoft.com/office/drawing/2014/main" id="{3E75410E-F993-4480-AF94-EB13E22497DF}"/>
              </a:ext>
            </a:extLst>
          </p:cNvPr>
          <p:cNvSpPr>
            <a:spLocks noGrp="1"/>
          </p:cNvSpPr>
          <p:nvPr>
            <p:ph idx="1"/>
          </p:nvPr>
        </p:nvSpPr>
        <p:spPr>
          <a:xfrm>
            <a:off x="4572000" y="2610850"/>
            <a:ext cx="7301132" cy="3850818"/>
          </a:xfrm>
        </p:spPr>
        <p:txBody>
          <a:bodyPr anchor="ctr">
            <a:normAutofit fontScale="77500" lnSpcReduction="20000"/>
          </a:bodyPr>
          <a:lstStyle/>
          <a:p>
            <a:r>
              <a:rPr lang="en-US" sz="1600" u="sng" dirty="0">
                <a:solidFill>
                  <a:srgbClr val="000000"/>
                </a:solidFill>
              </a:rPr>
              <a:t>General Screening Questions for All Persons:</a:t>
            </a:r>
          </a:p>
          <a:p>
            <a:r>
              <a:rPr lang="en-US" sz="1600" dirty="0">
                <a:solidFill>
                  <a:srgbClr val="000000"/>
                </a:solidFill>
              </a:rPr>
              <a:t>Do you currently have fever, chills, cough, shortness of breath or difficulty breathing, headache, sore throat, muscle/joint aches, loss of taste or smell?   If you feel sick, stay home.  If you are any of the following</a:t>
            </a:r>
          </a:p>
          <a:p>
            <a:pPr marL="800100" lvl="1" indent="-342900">
              <a:buAutoNum type="arabicPeriod"/>
            </a:pPr>
            <a:r>
              <a:rPr lang="en-US" sz="1600" dirty="0">
                <a:solidFill>
                  <a:srgbClr val="000000"/>
                </a:solidFill>
              </a:rPr>
              <a:t> In the past 48 hours, have you experienced a fever of 100.4 F or higher?</a:t>
            </a:r>
          </a:p>
          <a:p>
            <a:pPr marL="457200" lvl="1" indent="0">
              <a:buNone/>
            </a:pPr>
            <a:r>
              <a:rPr lang="en-US" sz="1600" dirty="0"/>
              <a:t>2.     Have you had close unprotected contact with or cared for someone while unprotected diagnosed with      COVID-19 in the last 10 days?</a:t>
            </a:r>
            <a:endParaRPr lang="en-US" sz="1600" dirty="0">
              <a:cs typeface="Calibri"/>
            </a:endParaRPr>
          </a:p>
          <a:p>
            <a:pPr marL="800100" lvl="1" indent="-342900">
              <a:buAutoNum type="arabicPeriod" startAt="3"/>
            </a:pPr>
            <a:r>
              <a:rPr lang="en-US" sz="1600" dirty="0"/>
              <a:t>Have you traveled internationally 14 days?</a:t>
            </a:r>
            <a:endParaRPr lang="en-US" sz="1600" dirty="0">
              <a:cs typeface="Calibri"/>
            </a:endParaRPr>
          </a:p>
          <a:p>
            <a:pPr lvl="1"/>
            <a:endParaRPr lang="en-US" sz="1600" dirty="0">
              <a:cs typeface="Calibri"/>
            </a:endParaRPr>
          </a:p>
          <a:p>
            <a:pPr marL="457200" lvl="1" indent="0">
              <a:buNone/>
            </a:pPr>
            <a:r>
              <a:rPr lang="en-US" sz="1600" dirty="0">
                <a:solidFill>
                  <a:srgbClr val="FF0000"/>
                </a:solidFill>
              </a:rPr>
              <a:t>If a person answers YES to questions 1 send the person home and exclude from work immediately. The person should self-isolate/self quarantine at home for 5 days and wear a face covering for an additional 5 days upon returning.  This must be reported to the supervisor.  If they answer yes to number 2, ask if they have been fully vaccinated and </a:t>
            </a:r>
            <a:r>
              <a:rPr lang="en-US" sz="1600" dirty="0" err="1">
                <a:solidFill>
                  <a:srgbClr val="FF0000"/>
                </a:solidFill>
              </a:rPr>
              <a:t>boostered</a:t>
            </a:r>
            <a:r>
              <a:rPr lang="en-US" sz="1600" dirty="0">
                <a:solidFill>
                  <a:srgbClr val="FF0000"/>
                </a:solidFill>
              </a:rPr>
              <a:t>.  Per CDC if they are fully vaccinated with booster, they may come to work, however they should wear a face covering for 10 days.   If not vaccinated, they are to quarantine for 5 days, then wear a face covering for an additional 5 days.  It is also recommended that both cases be tested after 5 days per CDC.  Contact the Director of Safety on any persons that answer yes to any questions.  </a:t>
            </a:r>
            <a:endParaRPr lang="en-US" sz="1600" dirty="0">
              <a:solidFill>
                <a:srgbClr val="FF0000"/>
              </a:solidFill>
              <a:cs typeface="Calibri"/>
            </a:endParaRPr>
          </a:p>
          <a:p>
            <a:pPr lvl="1"/>
            <a:r>
              <a:rPr lang="en-US" sz="1600" dirty="0"/>
              <a:t>If symptoms are present and they are fully vaccinated with booster, they may work, but must wear a face covering for 10 days.   If they have had a fever, they must have 3 days without fever and improvement in respiratory symptoms.</a:t>
            </a:r>
            <a:endParaRPr lang="en-US" sz="1600" dirty="0">
              <a:cs typeface="Calibri"/>
            </a:endParaRPr>
          </a:p>
          <a:p>
            <a:pPr lvl="1"/>
            <a:r>
              <a:rPr lang="en-US" sz="1600" dirty="0"/>
              <a:t>If a person is suspected of COVID, the person must obtain a COVID-19 test and remain home on PTO 5 days or until they receive the results.</a:t>
            </a:r>
            <a:endParaRPr lang="en-US" sz="1600" dirty="0">
              <a:cs typeface="Calibri"/>
            </a:endParaRPr>
          </a:p>
          <a:p>
            <a:pPr marL="457200" lvl="1" indent="0">
              <a:buNone/>
            </a:pPr>
            <a:endParaRPr lang="en-US" sz="1600" dirty="0">
              <a:solidFill>
                <a:srgbClr val="000000"/>
              </a:solidFill>
            </a:endParaRPr>
          </a:p>
          <a:p>
            <a:pPr marL="457200" lvl="1" indent="0">
              <a:buNone/>
            </a:pPr>
            <a:endParaRPr lang="en-US" sz="1600" dirty="0">
              <a:solidFill>
                <a:srgbClr val="000000"/>
              </a:solidFill>
            </a:endParaRPr>
          </a:p>
        </p:txBody>
      </p:sp>
      <p:sp>
        <p:nvSpPr>
          <p:cNvPr id="5" name="Slide Number Placeholder 4">
            <a:extLst>
              <a:ext uri="{FF2B5EF4-FFF2-40B4-BE49-F238E27FC236}">
                <a16:creationId xmlns:a16="http://schemas.microsoft.com/office/drawing/2014/main" id="{3F8531BB-1C9A-4583-A1AC-0BF9A64225EF}"/>
              </a:ext>
            </a:extLst>
          </p:cNvPr>
          <p:cNvSpPr>
            <a:spLocks noGrp="1"/>
          </p:cNvSpPr>
          <p:nvPr>
            <p:ph type="sldNum" sz="quarter" idx="12"/>
          </p:nvPr>
        </p:nvSpPr>
        <p:spPr>
          <a:xfrm>
            <a:off x="10814867" y="6223702"/>
            <a:ext cx="570728" cy="314067"/>
          </a:xfrm>
        </p:spPr>
        <p:txBody>
          <a:bodyPr>
            <a:normAutofit/>
          </a:bodyPr>
          <a:lstStyle/>
          <a:p>
            <a:pPr>
              <a:spcAft>
                <a:spcPts val="600"/>
              </a:spcAft>
            </a:pPr>
            <a:fld id="{4A9BE1CC-3292-48C1-B440-40C470FBEE1F}" type="slidenum">
              <a:rPr lang="en-US" sz="1100" b="1">
                <a:solidFill>
                  <a:srgbClr val="898989"/>
                </a:solidFill>
              </a:rPr>
              <a:pPr>
                <a:spcAft>
                  <a:spcPts val="600"/>
                </a:spcAft>
              </a:pPr>
              <a:t>10</a:t>
            </a:fld>
            <a:endParaRPr lang="en-US" sz="1100" b="1">
              <a:solidFill>
                <a:srgbClr val="898989"/>
              </a:solidFill>
            </a:endParaRPr>
          </a:p>
        </p:txBody>
      </p:sp>
    </p:spTree>
    <p:extLst>
      <p:ext uri="{BB962C8B-B14F-4D97-AF65-F5344CB8AC3E}">
        <p14:creationId xmlns:p14="http://schemas.microsoft.com/office/powerpoint/2010/main" val="1093206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61">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316CA5-84BB-46B7-864B-0B2055B3E3FB}"/>
              </a:ext>
            </a:extLst>
          </p:cNvPr>
          <p:cNvSpPr>
            <a:spLocks noGrp="1"/>
          </p:cNvSpPr>
          <p:nvPr>
            <p:ph type="ctrTitle"/>
          </p:nvPr>
        </p:nvSpPr>
        <p:spPr>
          <a:xfrm>
            <a:off x="594360" y="1042416"/>
            <a:ext cx="3800153" cy="4793762"/>
          </a:xfrm>
        </p:spPr>
        <p:txBody>
          <a:bodyPr vert="horz" lIns="91440" tIns="45720" rIns="91440" bIns="45720" rtlCol="0" anchor="ctr">
            <a:normAutofit/>
          </a:bodyPr>
          <a:lstStyle/>
          <a:p>
            <a:pPr algn="l"/>
            <a:r>
              <a:rPr lang="en-US" sz="4800" kern="1200">
                <a:solidFill>
                  <a:schemeClr val="tx1"/>
                </a:solidFill>
                <a:latin typeface="+mj-lt"/>
                <a:ea typeface="+mj-ea"/>
                <a:cs typeface="+mj-cs"/>
              </a:rPr>
              <a:t>SITE ENTRY ALL OTHER TIMES</a:t>
            </a:r>
          </a:p>
        </p:txBody>
      </p:sp>
      <p:grpSp>
        <p:nvGrpSpPr>
          <p:cNvPr id="95" name="Group 63">
            <a:extLst>
              <a:ext uri="{FF2B5EF4-FFF2-40B4-BE49-F238E27FC236}">
                <a16:creationId xmlns:a16="http://schemas.microsoft.com/office/drawing/2014/main" id="{2FA2A407-516C-4590-9403-34038E9BB6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761488"/>
            <a:ext cx="242107" cy="1340860"/>
            <a:chOff x="56167" y="2761488"/>
            <a:chExt cx="242107" cy="1340860"/>
          </a:xfrm>
        </p:grpSpPr>
        <p:sp>
          <p:nvSpPr>
            <p:cNvPr id="65" name="Rectangle 2">
              <a:extLst>
                <a:ext uri="{FF2B5EF4-FFF2-40B4-BE49-F238E27FC236}">
                  <a16:creationId xmlns:a16="http://schemas.microsoft.com/office/drawing/2014/main" id="{D3F47A57-50EC-4964-85FA-84B326B77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59">
              <a:extLst>
                <a:ext uri="{FF2B5EF4-FFF2-40B4-BE49-F238E27FC236}">
                  <a16:creationId xmlns:a16="http://schemas.microsoft.com/office/drawing/2014/main" id="{03467C0A-5C92-4A25-BA16-53665D54B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2">
              <a:extLst>
                <a:ext uri="{FF2B5EF4-FFF2-40B4-BE49-F238E27FC236}">
                  <a16:creationId xmlns:a16="http://schemas.microsoft.com/office/drawing/2014/main" id="{435F4864-0253-4261-9AED-5E798B971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59">
              <a:extLst>
                <a:ext uri="{FF2B5EF4-FFF2-40B4-BE49-F238E27FC236}">
                  <a16:creationId xmlns:a16="http://schemas.microsoft.com/office/drawing/2014/main" id="{6BEA136C-3A72-42D2-9D59-E9403321B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2">
              <a:extLst>
                <a:ext uri="{FF2B5EF4-FFF2-40B4-BE49-F238E27FC236}">
                  <a16:creationId xmlns:a16="http://schemas.microsoft.com/office/drawing/2014/main" id="{306AAEAC-F37D-46C1-B3C8-293E7014E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59">
              <a:extLst>
                <a:ext uri="{FF2B5EF4-FFF2-40B4-BE49-F238E27FC236}">
                  <a16:creationId xmlns:a16="http://schemas.microsoft.com/office/drawing/2014/main" id="{3139D819-91EA-46A0-93FF-45FF7A8A8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2">
              <a:extLst>
                <a:ext uri="{FF2B5EF4-FFF2-40B4-BE49-F238E27FC236}">
                  <a16:creationId xmlns:a16="http://schemas.microsoft.com/office/drawing/2014/main" id="{08F35BD0-1ED8-41A6-B3CE-C40EAA004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59">
              <a:extLst>
                <a:ext uri="{FF2B5EF4-FFF2-40B4-BE49-F238E27FC236}">
                  <a16:creationId xmlns:a16="http://schemas.microsoft.com/office/drawing/2014/main" id="{C2886557-BD78-4C10-BB29-2E34CD8C8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2">
              <a:extLst>
                <a:ext uri="{FF2B5EF4-FFF2-40B4-BE49-F238E27FC236}">
                  <a16:creationId xmlns:a16="http://schemas.microsoft.com/office/drawing/2014/main" id="{CACD67D1-ACC3-43BE-9A0A-7713F6F09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59">
              <a:extLst>
                <a:ext uri="{FF2B5EF4-FFF2-40B4-BE49-F238E27FC236}">
                  <a16:creationId xmlns:a16="http://schemas.microsoft.com/office/drawing/2014/main" id="{A4E2C77A-D17B-4792-9ED5-287238323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2">
              <a:extLst>
                <a:ext uri="{FF2B5EF4-FFF2-40B4-BE49-F238E27FC236}">
                  <a16:creationId xmlns:a16="http://schemas.microsoft.com/office/drawing/2014/main" id="{ABE3CB03-D3EF-45F1-8FBD-E9B86CDD1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59">
              <a:extLst>
                <a:ext uri="{FF2B5EF4-FFF2-40B4-BE49-F238E27FC236}">
                  <a16:creationId xmlns:a16="http://schemas.microsoft.com/office/drawing/2014/main" id="{26C9EA63-B864-4041-AD52-E26240DA3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2">
              <a:extLst>
                <a:ext uri="{FF2B5EF4-FFF2-40B4-BE49-F238E27FC236}">
                  <a16:creationId xmlns:a16="http://schemas.microsoft.com/office/drawing/2014/main" id="{DFD9C0DC-3AA4-48DE-8C65-AB56C588F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59">
              <a:extLst>
                <a:ext uri="{FF2B5EF4-FFF2-40B4-BE49-F238E27FC236}">
                  <a16:creationId xmlns:a16="http://schemas.microsoft.com/office/drawing/2014/main" id="{82D52FD4-9CAA-4610-A07A-289A740AF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2">
              <a:extLst>
                <a:ext uri="{FF2B5EF4-FFF2-40B4-BE49-F238E27FC236}">
                  <a16:creationId xmlns:a16="http://schemas.microsoft.com/office/drawing/2014/main" id="{D0436FA3-25D9-4C12-8F4A-80A407954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59">
              <a:extLst>
                <a:ext uri="{FF2B5EF4-FFF2-40B4-BE49-F238E27FC236}">
                  <a16:creationId xmlns:a16="http://schemas.microsoft.com/office/drawing/2014/main" id="{49101D1B-A82E-40CF-9A50-754308C21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2">
              <a:extLst>
                <a:ext uri="{FF2B5EF4-FFF2-40B4-BE49-F238E27FC236}">
                  <a16:creationId xmlns:a16="http://schemas.microsoft.com/office/drawing/2014/main" id="{4F434848-83AC-4070-8D97-8A006210F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59">
              <a:extLst>
                <a:ext uri="{FF2B5EF4-FFF2-40B4-BE49-F238E27FC236}">
                  <a16:creationId xmlns:a16="http://schemas.microsoft.com/office/drawing/2014/main" id="{40745A98-11F5-47FE-9220-B93A61DA9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2">
              <a:extLst>
                <a:ext uri="{FF2B5EF4-FFF2-40B4-BE49-F238E27FC236}">
                  <a16:creationId xmlns:a16="http://schemas.microsoft.com/office/drawing/2014/main" id="{47B6E1B3-283D-4CF7-970C-352DB472E5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59">
              <a:extLst>
                <a:ext uri="{FF2B5EF4-FFF2-40B4-BE49-F238E27FC236}">
                  <a16:creationId xmlns:a16="http://schemas.microsoft.com/office/drawing/2014/main" id="{7675737E-FE46-420B-B3AF-75399E8FC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Rectangle 8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0605" y="1"/>
            <a:ext cx="268139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587" y="767714"/>
            <a:ext cx="6454975" cy="53225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DACC1C4-D47B-4898-BDF7-61F3FF75BDBE}"/>
              </a:ext>
            </a:extLst>
          </p:cNvPr>
          <p:cNvSpPr>
            <a:spLocks noGrp="1"/>
          </p:cNvSpPr>
          <p:nvPr>
            <p:ph type="subTitle" idx="1"/>
          </p:nvPr>
        </p:nvSpPr>
        <p:spPr>
          <a:xfrm>
            <a:off x="5495109" y="1178446"/>
            <a:ext cx="5662845" cy="4543599"/>
          </a:xfrm>
        </p:spPr>
        <p:txBody>
          <a:bodyPr vert="horz" lIns="91440" tIns="45720" rIns="91440" bIns="45720" rtlCol="0" anchor="ctr">
            <a:normAutofit/>
          </a:bodyPr>
          <a:lstStyle/>
          <a:p>
            <a:pPr indent="-228600" algn="l">
              <a:buFont typeface="Arial" panose="020B0604020202020204" pitchFamily="34" charset="0"/>
              <a:buChar char="•"/>
            </a:pPr>
            <a:r>
              <a:rPr lang="en-US" sz="1800" b="1" dirty="0">
                <a:solidFill>
                  <a:srgbClr val="FFFFFF"/>
                </a:solidFill>
              </a:rPr>
              <a:t> 1.  </a:t>
            </a:r>
            <a:r>
              <a:rPr lang="en-US" sz="1800" b="1" u="sng" dirty="0">
                <a:solidFill>
                  <a:srgbClr val="FFFFFF"/>
                </a:solidFill>
              </a:rPr>
              <a:t>PEOPLE FLOW</a:t>
            </a:r>
          </a:p>
          <a:p>
            <a:pPr indent="-228600" algn="l">
              <a:buFont typeface="Arial" panose="020B0604020202020204" pitchFamily="34" charset="0"/>
              <a:buChar char="•"/>
            </a:pPr>
            <a:r>
              <a:rPr lang="en-US" sz="1800" dirty="0">
                <a:solidFill>
                  <a:srgbClr val="FFFFFF"/>
                </a:solidFill>
              </a:rPr>
              <a:t>Will be set by the site manager as to which entrances and exits are to be used</a:t>
            </a:r>
          </a:p>
          <a:p>
            <a:pPr indent="-228600" algn="l">
              <a:buFont typeface="Arial" panose="020B0604020202020204" pitchFamily="34" charset="0"/>
              <a:buChar char="•"/>
            </a:pPr>
            <a:r>
              <a:rPr lang="en-US" sz="1800" dirty="0">
                <a:solidFill>
                  <a:srgbClr val="FFFFFF"/>
                </a:solidFill>
              </a:rPr>
              <a:t>2. </a:t>
            </a:r>
            <a:r>
              <a:rPr lang="en-US" sz="1800" b="1" u="sng" dirty="0">
                <a:solidFill>
                  <a:srgbClr val="FFFFFF"/>
                </a:solidFill>
              </a:rPr>
              <a:t>NON-EMPLOYEE ACCESS</a:t>
            </a:r>
          </a:p>
          <a:p>
            <a:pPr indent="-228600" algn="l">
              <a:buFont typeface="Arial" panose="020B0604020202020204" pitchFamily="34" charset="0"/>
              <a:buChar char="•"/>
            </a:pPr>
            <a:r>
              <a:rPr lang="en-US" sz="1800" dirty="0">
                <a:solidFill>
                  <a:srgbClr val="FFFFFF"/>
                </a:solidFill>
              </a:rPr>
              <a:t>Will be designated by location manager.  Each non-employee will be required to check and sign prior to access to the facility</a:t>
            </a:r>
          </a:p>
          <a:p>
            <a:pPr indent="-228600" algn="l">
              <a:buFont typeface="Arial" panose="020B0604020202020204" pitchFamily="34" charset="0"/>
              <a:buChar char="•"/>
            </a:pPr>
            <a:r>
              <a:rPr lang="en-US" sz="1800" dirty="0">
                <a:solidFill>
                  <a:srgbClr val="FFFFFF"/>
                </a:solidFill>
              </a:rPr>
              <a:t>3. </a:t>
            </a:r>
            <a:r>
              <a:rPr lang="en-US" sz="1800" u="sng" dirty="0">
                <a:solidFill>
                  <a:srgbClr val="FFFFFF"/>
                </a:solidFill>
              </a:rPr>
              <a:t>NO SCREENING IS REQUIRED  POST PANDEMIC</a:t>
            </a:r>
          </a:p>
          <a:p>
            <a:pPr indent="-228600" algn="l">
              <a:buFont typeface="Arial" panose="020B0604020202020204" pitchFamily="34" charset="0"/>
              <a:buChar char="•"/>
            </a:pPr>
            <a:r>
              <a:rPr lang="en-US" sz="1800" dirty="0">
                <a:solidFill>
                  <a:srgbClr val="FFFFFF"/>
                </a:solidFill>
              </a:rPr>
              <a:t>Temperature or health question screening is not required at this time but could be reimplemented should need arise</a:t>
            </a:r>
          </a:p>
        </p:txBody>
      </p:sp>
      <p:sp>
        <p:nvSpPr>
          <p:cNvPr id="4" name="Slide Number Placeholder 3">
            <a:extLst>
              <a:ext uri="{FF2B5EF4-FFF2-40B4-BE49-F238E27FC236}">
                <a16:creationId xmlns:a16="http://schemas.microsoft.com/office/drawing/2014/main" id="{766D3B07-B198-4199-8BC0-48FBA783341C}"/>
              </a:ext>
            </a:extLst>
          </p:cNvPr>
          <p:cNvSpPr>
            <a:spLocks noGrp="1"/>
          </p:cNvSpPr>
          <p:nvPr>
            <p:ph type="sldNum" sz="quarter" idx="12"/>
          </p:nvPr>
        </p:nvSpPr>
        <p:spPr>
          <a:xfrm>
            <a:off x="9825318" y="6492240"/>
            <a:ext cx="1772322" cy="365125"/>
          </a:xfrm>
        </p:spPr>
        <p:txBody>
          <a:bodyPr vert="horz" lIns="91440" tIns="45720" rIns="91440" bIns="45720" rtlCol="0" anchor="ctr">
            <a:normAutofit/>
          </a:bodyPr>
          <a:lstStyle/>
          <a:p>
            <a:pPr>
              <a:spcAft>
                <a:spcPts val="600"/>
              </a:spcAft>
            </a:pPr>
            <a:fld id="{4A9BE1CC-3292-48C1-B440-40C470FBEE1F}" type="slidenum">
              <a:rPr lang="en-US">
                <a:solidFill>
                  <a:schemeClr val="bg1"/>
                </a:solidFill>
              </a:rPr>
              <a:pPr>
                <a:spcAft>
                  <a:spcPts val="600"/>
                </a:spcAft>
              </a:pPr>
              <a:t>11</a:t>
            </a:fld>
            <a:endParaRPr lang="en-US">
              <a:solidFill>
                <a:schemeClr val="bg1"/>
              </a:solidFill>
            </a:endParaRPr>
          </a:p>
        </p:txBody>
      </p:sp>
    </p:spTree>
    <p:extLst>
      <p:ext uri="{BB962C8B-B14F-4D97-AF65-F5344CB8AC3E}">
        <p14:creationId xmlns:p14="http://schemas.microsoft.com/office/powerpoint/2010/main" val="3654292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BC3FCA8-B73C-4F03-AA50-76A048C1A68D}"/>
              </a:ext>
            </a:extLst>
          </p:cNvPr>
          <p:cNvSpPr>
            <a:spLocks noGrp="1"/>
          </p:cNvSpPr>
          <p:nvPr>
            <p:ph type="title"/>
          </p:nvPr>
        </p:nvSpPr>
        <p:spPr>
          <a:xfrm>
            <a:off x="6004560" y="121920"/>
            <a:ext cx="5069416" cy="1930399"/>
          </a:xfrm>
        </p:spPr>
        <p:txBody>
          <a:bodyPr>
            <a:normAutofit fontScale="90000"/>
          </a:bodyPr>
          <a:lstStyle/>
          <a:p>
            <a:r>
              <a:rPr lang="en-US" sz="3100" dirty="0">
                <a:solidFill>
                  <a:srgbClr val="000000"/>
                </a:solidFill>
              </a:rPr>
              <a:t>Personal Protective Equipment (PPE) During COVID or other pandemics</a:t>
            </a:r>
            <a:br>
              <a:rPr lang="en-US" sz="3100" dirty="0">
                <a:solidFill>
                  <a:srgbClr val="000000"/>
                </a:solidFill>
              </a:rPr>
            </a:br>
            <a:r>
              <a:rPr lang="en-US" sz="3100" dirty="0">
                <a:solidFill>
                  <a:srgbClr val="000000"/>
                </a:solidFill>
              </a:rPr>
              <a:t>All other times, PPE needed for task being performed</a:t>
            </a:r>
            <a:br>
              <a:rPr lang="en-US" sz="3100" dirty="0">
                <a:solidFill>
                  <a:srgbClr val="000000"/>
                </a:solidFill>
              </a:rPr>
            </a:br>
            <a:endParaRPr lang="en-US" sz="3100" dirty="0">
              <a:solidFill>
                <a:srgbClr val="000000"/>
              </a:solidFill>
            </a:endParaRPr>
          </a:p>
        </p:txBody>
      </p:sp>
      <p:sp>
        <p:nvSpPr>
          <p:cNvPr id="1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person wearing a hat&#10;&#10;Description automatically generated">
            <a:extLst>
              <a:ext uri="{FF2B5EF4-FFF2-40B4-BE49-F238E27FC236}">
                <a16:creationId xmlns:a16="http://schemas.microsoft.com/office/drawing/2014/main" id="{8AF88CE8-55A4-4123-AA9F-9B0AB3D884D5}"/>
              </a:ext>
            </a:extLst>
          </p:cNvPr>
          <p:cNvPicPr>
            <a:picLocks noChangeAspect="1"/>
          </p:cNvPicPr>
          <p:nvPr/>
        </p:nvPicPr>
        <p:blipFill rotWithShape="1">
          <a:blip r:embed="rId4">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9260" r="1" b="7009"/>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F9569623-F1C6-47AE-B15E-1FAF30BFEA90}"/>
              </a:ext>
            </a:extLst>
          </p:cNvPr>
          <p:cNvSpPr>
            <a:spLocks noGrp="1"/>
          </p:cNvSpPr>
          <p:nvPr>
            <p:ph idx="1"/>
          </p:nvPr>
        </p:nvSpPr>
        <p:spPr>
          <a:xfrm>
            <a:off x="5358888" y="2214880"/>
            <a:ext cx="6747783" cy="4008822"/>
          </a:xfrm>
        </p:spPr>
        <p:txBody>
          <a:bodyPr anchor="ctr">
            <a:normAutofit/>
          </a:bodyPr>
          <a:lstStyle/>
          <a:p>
            <a:r>
              <a:rPr lang="en-US" sz="1600" dirty="0">
                <a:solidFill>
                  <a:srgbClr val="000000"/>
                </a:solidFill>
              </a:rPr>
              <a:t>Masks (Face coverings)PPE for </a:t>
            </a:r>
            <a:r>
              <a:rPr lang="en-US" sz="1600" b="1" dirty="0">
                <a:solidFill>
                  <a:srgbClr val="000000"/>
                </a:solidFill>
              </a:rPr>
              <a:t>ALL</a:t>
            </a:r>
            <a:r>
              <a:rPr lang="en-US" sz="1600" dirty="0">
                <a:solidFill>
                  <a:srgbClr val="000000"/>
                </a:solidFill>
              </a:rPr>
              <a:t> Staff, Persons Served and Hourly Employees agency wide.  This will include Administration, Services Coordinators, etc. whenever leaving their office, or having anyone in their office.</a:t>
            </a:r>
          </a:p>
          <a:p>
            <a:r>
              <a:rPr lang="en-US" sz="1600" dirty="0"/>
              <a:t>Face Coverings are required at New Horizons</a:t>
            </a:r>
            <a:endParaRPr lang="en-US" sz="1600" dirty="0">
              <a:solidFill>
                <a:schemeClr val="accent1"/>
              </a:solidFill>
              <a:ea typeface="+mn-lt"/>
              <a:cs typeface="+mn-lt"/>
            </a:endParaRPr>
          </a:p>
          <a:p>
            <a:r>
              <a:rPr lang="en-US" sz="1600" dirty="0">
                <a:solidFill>
                  <a:srgbClr val="000000"/>
                </a:solidFill>
              </a:rPr>
              <a:t>Face Shields – </a:t>
            </a:r>
            <a:r>
              <a:rPr lang="en-US" sz="1600" dirty="0">
                <a:solidFill>
                  <a:srgbClr val="FF0000"/>
                </a:solidFill>
              </a:rPr>
              <a:t>Can be worn along with mask if wished</a:t>
            </a:r>
            <a:endParaRPr lang="en-US" sz="1600" dirty="0">
              <a:solidFill>
                <a:srgbClr val="FF0000"/>
              </a:solidFill>
              <a:cs typeface="Calibri"/>
            </a:endParaRPr>
          </a:p>
          <a:p>
            <a:r>
              <a:rPr lang="en-US" sz="1600" dirty="0">
                <a:solidFill>
                  <a:srgbClr val="000000"/>
                </a:solidFill>
              </a:rPr>
              <a:t>Gloves – Medical grade gloves are to be worn by all those performing disinfection of common surfaces, providing personal care assistance, meal prep and feeding assistance, first aid treatment and dispensing of medication.</a:t>
            </a:r>
          </a:p>
          <a:p>
            <a:r>
              <a:rPr lang="en-US" sz="1600" dirty="0">
                <a:solidFill>
                  <a:srgbClr val="000000"/>
                </a:solidFill>
              </a:rPr>
              <a:t>After wearing gloves, make sure to wash hands thoroughly immediately after removal of gloves, use proper method for removing gloves.</a:t>
            </a:r>
          </a:p>
          <a:p>
            <a:r>
              <a:rPr lang="en-US" sz="1600" dirty="0">
                <a:solidFill>
                  <a:srgbClr val="000000"/>
                </a:solidFill>
                <a:hlinkClick r:id="rId6"/>
              </a:rPr>
              <a:t>https://www.cdc.gov/vhf/ebola/pdf/poster-how-to-remove-gloves.pdf</a:t>
            </a:r>
            <a:endParaRPr lang="en-US" sz="1600" dirty="0">
              <a:solidFill>
                <a:srgbClr val="000000"/>
              </a:solidFill>
            </a:endParaRPr>
          </a:p>
        </p:txBody>
      </p:sp>
      <p:sp>
        <p:nvSpPr>
          <p:cNvPr id="5" name="Slide Number Placeholder 4">
            <a:extLst>
              <a:ext uri="{FF2B5EF4-FFF2-40B4-BE49-F238E27FC236}">
                <a16:creationId xmlns:a16="http://schemas.microsoft.com/office/drawing/2014/main" id="{F8C90EA7-630E-41F4-9D60-E0B4BED07822}"/>
              </a:ext>
            </a:extLst>
          </p:cNvPr>
          <p:cNvSpPr>
            <a:spLocks noGrp="1"/>
          </p:cNvSpPr>
          <p:nvPr>
            <p:ph type="sldNum" sz="quarter" idx="12"/>
          </p:nvPr>
        </p:nvSpPr>
        <p:spPr>
          <a:xfrm>
            <a:off x="10825930" y="6223702"/>
            <a:ext cx="570728" cy="314067"/>
          </a:xfrm>
        </p:spPr>
        <p:txBody>
          <a:bodyPr>
            <a:normAutofit/>
          </a:bodyPr>
          <a:lstStyle/>
          <a:p>
            <a:pPr>
              <a:spcAft>
                <a:spcPts val="600"/>
              </a:spcAft>
            </a:pPr>
            <a:fld id="{4A9BE1CC-3292-48C1-B440-40C470FBEE1F}" type="slidenum">
              <a:rPr lang="en-US" sz="1100">
                <a:solidFill>
                  <a:srgbClr val="898989"/>
                </a:solidFill>
              </a:rPr>
              <a:pPr>
                <a:spcAft>
                  <a:spcPts val="600"/>
                </a:spcAft>
              </a:pPr>
              <a:t>12</a:t>
            </a:fld>
            <a:endParaRPr lang="en-US" sz="1100" dirty="0">
              <a:solidFill>
                <a:srgbClr val="898989"/>
              </a:solidFill>
            </a:endParaRPr>
          </a:p>
        </p:txBody>
      </p:sp>
    </p:spTree>
    <p:extLst>
      <p:ext uri="{BB962C8B-B14F-4D97-AF65-F5344CB8AC3E}">
        <p14:creationId xmlns:p14="http://schemas.microsoft.com/office/powerpoint/2010/main" val="2429210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13EE53-038D-4A0C-B3BA-CBE5242149A1}"/>
              </a:ext>
            </a:extLst>
          </p:cNvPr>
          <p:cNvSpPr>
            <a:spLocks noGrp="1"/>
          </p:cNvSpPr>
          <p:nvPr>
            <p:ph type="title"/>
          </p:nvPr>
        </p:nvSpPr>
        <p:spPr>
          <a:xfrm>
            <a:off x="496825" y="292146"/>
            <a:ext cx="6102704" cy="1549811"/>
          </a:xfrm>
        </p:spPr>
        <p:txBody>
          <a:bodyPr anchor="ctr">
            <a:normAutofit/>
          </a:bodyPr>
          <a:lstStyle/>
          <a:p>
            <a:r>
              <a:rPr lang="en-US" sz="3600" b="1" u="sng" dirty="0"/>
              <a:t>Face Covers</a:t>
            </a:r>
            <a:br>
              <a:rPr lang="en-US" sz="1800" dirty="0"/>
            </a:br>
            <a:r>
              <a:rPr lang="en-US" sz="1800" dirty="0"/>
              <a:t>Are optional currently inside New Horizons</a:t>
            </a:r>
            <a:endParaRPr lang="en-US" sz="1800" dirty="0">
              <a:solidFill>
                <a:srgbClr val="FF0000"/>
              </a:solidFill>
              <a:cs typeface="Calibri Light"/>
            </a:endParaRPr>
          </a:p>
        </p:txBody>
      </p:sp>
      <p:grpSp>
        <p:nvGrpSpPr>
          <p:cNvPr id="20" name="Group 1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1" name="Rectangle 2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3F1E2BF-D06E-4381-A884-9B706728F86A}"/>
              </a:ext>
            </a:extLst>
          </p:cNvPr>
          <p:cNvSpPr>
            <a:spLocks noGrp="1"/>
          </p:cNvSpPr>
          <p:nvPr>
            <p:ph idx="1"/>
          </p:nvPr>
        </p:nvSpPr>
        <p:spPr>
          <a:xfrm>
            <a:off x="355196" y="2822273"/>
            <a:ext cx="6237607" cy="3743581"/>
          </a:xfrm>
        </p:spPr>
        <p:txBody>
          <a:bodyPr anchor="ctr">
            <a:normAutofit fontScale="92500" lnSpcReduction="10000"/>
          </a:bodyPr>
          <a:lstStyle/>
          <a:p>
            <a:pPr marL="0" indent="0">
              <a:buNone/>
            </a:pPr>
            <a:r>
              <a:rPr lang="en-US" sz="2100" dirty="0"/>
              <a:t>Face coverings are optional based on the latest recommendations from the CDC:  However, they are still required at New Horizons during transport in agency vehicles.</a:t>
            </a:r>
          </a:p>
          <a:p>
            <a:pPr marL="0" indent="0">
              <a:buNone/>
            </a:pPr>
            <a:endParaRPr lang="en-US" sz="2100" dirty="0"/>
          </a:p>
          <a:p>
            <a:pPr>
              <a:buFont typeface="Wingdings" panose="05000000000000000000" pitchFamily="2" charset="2"/>
              <a:buChar char="Ø"/>
            </a:pPr>
            <a:endParaRPr lang="en-US" sz="2100" dirty="0">
              <a:solidFill>
                <a:srgbClr val="FF0000"/>
              </a:solidFill>
              <a:cs typeface="Calibri"/>
            </a:endParaRPr>
          </a:p>
          <a:p>
            <a:pPr>
              <a:buFont typeface="Wingdings" panose="05000000000000000000" pitchFamily="2" charset="2"/>
              <a:buChar char="Ø"/>
            </a:pPr>
            <a:r>
              <a:rPr lang="en-US" sz="2100" dirty="0">
                <a:solidFill>
                  <a:srgbClr val="FF0000"/>
                </a:solidFill>
              </a:rPr>
              <a:t>New Horizons will provide a face covering to each person who needs one.</a:t>
            </a:r>
            <a:endParaRPr lang="en-US" sz="2100" dirty="0">
              <a:solidFill>
                <a:srgbClr val="FF0000"/>
              </a:solidFill>
              <a:cs typeface="Calibri"/>
            </a:endParaRPr>
          </a:p>
          <a:p>
            <a:pPr>
              <a:buFont typeface="Wingdings" panose="05000000000000000000" pitchFamily="2" charset="2"/>
              <a:buChar char="Ø"/>
            </a:pPr>
            <a:endParaRPr lang="en-US" sz="2100" dirty="0"/>
          </a:p>
          <a:p>
            <a:pPr lvl="1">
              <a:buFont typeface="Wingdings" panose="05000000000000000000" pitchFamily="2" charset="2"/>
              <a:buChar char="Ø"/>
            </a:pPr>
            <a:r>
              <a:rPr lang="en-US" sz="2100" dirty="0"/>
              <a:t>If you have your own face covering that you would like to continue to wear because it has a pattern printed on it, it must FIRST be approved by the location Manager.</a:t>
            </a:r>
          </a:p>
          <a:p>
            <a:pPr marL="457200" lvl="1" indent="0">
              <a:buNone/>
            </a:pPr>
            <a:endParaRPr lang="en-US" sz="2100" dirty="0">
              <a:solidFill>
                <a:srgbClr val="FF0000"/>
              </a:solidFill>
            </a:endParaRPr>
          </a:p>
          <a:p>
            <a:pPr>
              <a:buFont typeface="Wingdings" panose="05000000000000000000" pitchFamily="2" charset="2"/>
              <a:buChar char="Ø"/>
            </a:pPr>
            <a:endParaRPr lang="en-US" sz="1600" dirty="0"/>
          </a:p>
          <a:p>
            <a:pPr marL="0" indent="0">
              <a:buNone/>
            </a:pPr>
            <a:endParaRPr lang="en-US" sz="1600" dirty="0"/>
          </a:p>
        </p:txBody>
      </p:sp>
      <p:sp>
        <p:nvSpPr>
          <p:cNvPr id="26" name="Rectangle 2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girl&#10;&#10;Description automatically generated">
            <a:extLst>
              <a:ext uri="{FF2B5EF4-FFF2-40B4-BE49-F238E27FC236}">
                <a16:creationId xmlns:a16="http://schemas.microsoft.com/office/drawing/2014/main" id="{8902233B-089A-4881-9D01-77DC6A95911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4190" r="4" b="4"/>
          <a:stretch/>
        </p:blipFill>
        <p:spPr>
          <a:xfrm>
            <a:off x="7083423" y="581892"/>
            <a:ext cx="4397433" cy="2518756"/>
          </a:xfrm>
          <a:prstGeom prst="rect">
            <a:avLst/>
          </a:prstGeom>
        </p:spPr>
      </p:pic>
      <p:sp>
        <p:nvSpPr>
          <p:cNvPr id="5" name="Slide Number Placeholder 4">
            <a:extLst>
              <a:ext uri="{FF2B5EF4-FFF2-40B4-BE49-F238E27FC236}">
                <a16:creationId xmlns:a16="http://schemas.microsoft.com/office/drawing/2014/main" id="{656BB584-F9D4-4E64-BA3B-34E93A43ABA4}"/>
              </a:ext>
            </a:extLst>
          </p:cNvPr>
          <p:cNvSpPr>
            <a:spLocks noGrp="1"/>
          </p:cNvSpPr>
          <p:nvPr>
            <p:ph type="sldNum" sz="quarter" idx="12"/>
          </p:nvPr>
        </p:nvSpPr>
        <p:spPr>
          <a:xfrm>
            <a:off x="9385070" y="6492240"/>
            <a:ext cx="1055716" cy="365125"/>
          </a:xfrm>
        </p:spPr>
        <p:txBody>
          <a:bodyPr>
            <a:normAutofit/>
          </a:bodyPr>
          <a:lstStyle/>
          <a:p>
            <a:pPr>
              <a:spcAft>
                <a:spcPts val="600"/>
              </a:spcAft>
            </a:pPr>
            <a:fld id="{4A9BE1CC-3292-48C1-B440-40C470FBEE1F}" type="slidenum">
              <a:rPr lang="en-US" smtClean="0"/>
              <a:pPr>
                <a:spcAft>
                  <a:spcPts val="600"/>
                </a:spcAft>
              </a:pPr>
              <a:t>13</a:t>
            </a:fld>
            <a:endParaRPr lang="en-US"/>
          </a:p>
        </p:txBody>
      </p:sp>
      <p:sp>
        <p:nvSpPr>
          <p:cNvPr id="30" name="Rectangle 29">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erson looking at the camera&#10;&#10;Description automatically generated">
            <a:extLst>
              <a:ext uri="{FF2B5EF4-FFF2-40B4-BE49-F238E27FC236}">
                <a16:creationId xmlns:a16="http://schemas.microsoft.com/office/drawing/2014/main" id="{780C72CE-9328-499A-9127-D2D4D979F022}"/>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41649" r="1" b="20102"/>
          <a:stretch/>
        </p:blipFill>
        <p:spPr>
          <a:xfrm>
            <a:off x="7083423" y="3707894"/>
            <a:ext cx="4395569" cy="2518756"/>
          </a:xfrm>
          <a:prstGeom prst="rect">
            <a:avLst/>
          </a:prstGeom>
        </p:spPr>
      </p:pic>
      <p:pic>
        <p:nvPicPr>
          <p:cNvPr id="15" name="Picture 14" descr="A picture containing drawing, clock&#10;&#10;Description automatically generated">
            <a:extLst>
              <a:ext uri="{FF2B5EF4-FFF2-40B4-BE49-F238E27FC236}">
                <a16:creationId xmlns:a16="http://schemas.microsoft.com/office/drawing/2014/main" id="{BDE77BC0-7B97-4772-A2E5-05119C71A137}"/>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078321" y="3255441"/>
            <a:ext cx="4522960" cy="3423662"/>
          </a:xfrm>
          <a:prstGeom prst="rect">
            <a:avLst/>
          </a:prstGeom>
        </p:spPr>
      </p:pic>
      <p:pic>
        <p:nvPicPr>
          <p:cNvPr id="19" name="Picture 18" descr="A picture containing plant&#10;&#10;Description automatically generated">
            <a:extLst>
              <a:ext uri="{FF2B5EF4-FFF2-40B4-BE49-F238E27FC236}">
                <a16:creationId xmlns:a16="http://schemas.microsoft.com/office/drawing/2014/main" id="{8951340B-7991-4DBF-ADDD-E50245306633}"/>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9134259" y="-13874"/>
            <a:ext cx="3541635" cy="3541635"/>
          </a:xfrm>
          <a:prstGeom prst="rect">
            <a:avLst/>
          </a:prstGeom>
        </p:spPr>
      </p:pic>
    </p:spTree>
    <p:extLst>
      <p:ext uri="{BB962C8B-B14F-4D97-AF65-F5344CB8AC3E}">
        <p14:creationId xmlns:p14="http://schemas.microsoft.com/office/powerpoint/2010/main" val="379313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F6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C0354AA-FFB8-4287-9846-6F1DD663871E}"/>
              </a:ext>
            </a:extLst>
          </p:cNvPr>
          <p:cNvSpPr>
            <a:spLocks noGrp="1"/>
          </p:cNvSpPr>
          <p:nvPr>
            <p:ph type="title"/>
          </p:nvPr>
        </p:nvSpPr>
        <p:spPr>
          <a:xfrm>
            <a:off x="871220" y="860028"/>
            <a:ext cx="6006192" cy="1324907"/>
          </a:xfrm>
        </p:spPr>
        <p:txBody>
          <a:bodyPr>
            <a:normAutofit/>
          </a:bodyPr>
          <a:lstStyle/>
          <a:p>
            <a:r>
              <a:rPr lang="en-US">
                <a:solidFill>
                  <a:srgbClr val="4F6064"/>
                </a:solidFill>
              </a:rPr>
              <a:t>Face Covers Continued </a:t>
            </a:r>
          </a:p>
        </p:txBody>
      </p:sp>
      <p:sp>
        <p:nvSpPr>
          <p:cNvPr id="3" name="Content Placeholder 2">
            <a:extLst>
              <a:ext uri="{FF2B5EF4-FFF2-40B4-BE49-F238E27FC236}">
                <a16:creationId xmlns:a16="http://schemas.microsoft.com/office/drawing/2014/main" id="{6491B3F6-F773-4FF1-9DD3-2757AEF38E83}"/>
              </a:ext>
            </a:extLst>
          </p:cNvPr>
          <p:cNvSpPr>
            <a:spLocks noGrp="1"/>
          </p:cNvSpPr>
          <p:nvPr>
            <p:ph idx="1"/>
          </p:nvPr>
        </p:nvSpPr>
        <p:spPr>
          <a:xfrm>
            <a:off x="871220" y="2248823"/>
            <a:ext cx="6006192" cy="3928139"/>
          </a:xfrm>
        </p:spPr>
        <p:txBody>
          <a:bodyPr vert="horz" lIns="91440" tIns="45720" rIns="91440" bIns="45720" rtlCol="0" anchor="t">
            <a:normAutofit/>
          </a:bodyPr>
          <a:lstStyle/>
          <a:p>
            <a:pPr>
              <a:buFont typeface="Wingdings" panose="05000000000000000000" pitchFamily="2" charset="2"/>
              <a:buChar char="Ø"/>
            </a:pPr>
            <a:r>
              <a:rPr lang="en-US" sz="1300" dirty="0">
                <a:solidFill>
                  <a:srgbClr val="4F6064"/>
                </a:solidFill>
              </a:rPr>
              <a:t>HOW TO WEAR A FACE COVER SHOULD YOU STILL PREFER</a:t>
            </a:r>
          </a:p>
          <a:p>
            <a:pPr marL="342900" indent="-342900">
              <a:buAutoNum type="arabicPeriod"/>
            </a:pPr>
            <a:r>
              <a:rPr lang="en-US" sz="1300" dirty="0">
                <a:solidFill>
                  <a:srgbClr val="4F6064"/>
                </a:solidFill>
              </a:rPr>
              <a:t>Wash or sanitize hands before handling face cover or touching  your face.</a:t>
            </a:r>
          </a:p>
          <a:p>
            <a:pPr marL="342900" indent="-342900">
              <a:buAutoNum type="arabicPeriod" startAt="2"/>
            </a:pPr>
            <a:r>
              <a:rPr lang="en-US" sz="1300" dirty="0">
                <a:solidFill>
                  <a:srgbClr val="4F6064"/>
                </a:solidFill>
              </a:rPr>
              <a:t>Put your fingers through the ear loops and position the covering over your nose and mouth</a:t>
            </a:r>
          </a:p>
          <a:p>
            <a:pPr marL="457200" indent="-457200">
              <a:buAutoNum type="arabicPeriod" startAt="2"/>
            </a:pPr>
            <a:r>
              <a:rPr lang="en-US" sz="1300" dirty="0">
                <a:solidFill>
                  <a:srgbClr val="4F6064"/>
                </a:solidFill>
              </a:rPr>
              <a:t>Place the ear loops around your ears or tie if tie style</a:t>
            </a:r>
          </a:p>
          <a:p>
            <a:pPr marL="457200" indent="-457200">
              <a:buAutoNum type="arabicPeriod" startAt="2"/>
            </a:pPr>
            <a:r>
              <a:rPr lang="en-US" sz="1300" dirty="0">
                <a:solidFill>
                  <a:srgbClr val="4F6064"/>
                </a:solidFill>
              </a:rPr>
              <a:t>Adjust to cover both the mouth and the nose</a:t>
            </a:r>
            <a:endParaRPr lang="en-US" sz="1300" dirty="0">
              <a:solidFill>
                <a:srgbClr val="4F6064"/>
              </a:solidFill>
              <a:cs typeface="Calibri"/>
            </a:endParaRPr>
          </a:p>
          <a:p>
            <a:pPr>
              <a:buFont typeface="Wingdings" panose="05000000000000000000" pitchFamily="2" charset="2"/>
              <a:buChar char="Ø"/>
            </a:pPr>
            <a:r>
              <a:rPr lang="en-US" sz="1300" dirty="0">
                <a:solidFill>
                  <a:srgbClr val="4F6064"/>
                </a:solidFill>
              </a:rPr>
              <a:t>WHAT TO DO WITH YOUR FACE COVER AFTER WORK</a:t>
            </a:r>
          </a:p>
          <a:p>
            <a:pPr marL="0" indent="0">
              <a:buNone/>
            </a:pPr>
            <a:r>
              <a:rPr lang="en-US" sz="1300" dirty="0">
                <a:solidFill>
                  <a:srgbClr val="4F6064"/>
                </a:solidFill>
              </a:rPr>
              <a:t>Once you have exited the facility and are physically distant from others   it is safe to remove your face cover.  Store any cloth face covering in a paper bag (not plastic).  This will allow the material to dry and protect others.</a:t>
            </a:r>
          </a:p>
          <a:p>
            <a:pPr>
              <a:buFont typeface="Wingdings" panose="05000000000000000000" pitchFamily="2" charset="2"/>
              <a:buChar char="Ø"/>
            </a:pPr>
            <a:r>
              <a:rPr lang="en-US" sz="1300" dirty="0">
                <a:solidFill>
                  <a:srgbClr val="4F6064"/>
                </a:solidFill>
              </a:rPr>
              <a:t>HOW TO WASH YOUR CLOTH FACE COVER</a:t>
            </a:r>
          </a:p>
          <a:p>
            <a:pPr marL="0" indent="0">
              <a:buNone/>
            </a:pPr>
            <a:r>
              <a:rPr lang="en-US" sz="1300" dirty="0">
                <a:solidFill>
                  <a:srgbClr val="4F6064"/>
                </a:solidFill>
              </a:rPr>
              <a:t>Hand wash with mild detergent and water. Line dry and reuse the following workday.</a:t>
            </a:r>
          </a:p>
        </p:txBody>
      </p:sp>
      <p:sp>
        <p:nvSpPr>
          <p:cNvPr id="39" name="Rectangle 38">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4F6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clothing, hat&#10;&#10;Description automatically generated">
            <a:extLst>
              <a:ext uri="{FF2B5EF4-FFF2-40B4-BE49-F238E27FC236}">
                <a16:creationId xmlns:a16="http://schemas.microsoft.com/office/drawing/2014/main" id="{412DFDC2-048F-461A-9B27-7E66548018F2}"/>
              </a:ext>
            </a:extLst>
          </p:cNvPr>
          <p:cNvPicPr/>
          <p:nvPr/>
        </p:nvPicPr>
        <p:blipFill rotWithShape="1">
          <a:blip r:embed="rId3">
            <a:extLst>
              <a:ext uri="{28A0092B-C50C-407E-A947-70E740481C1C}">
                <a14:useLocalDpi xmlns:a14="http://schemas.microsoft.com/office/drawing/2010/main" val="0"/>
              </a:ext>
            </a:extLst>
          </a:blip>
          <a:srcRect l="14485" r="20011" b="1"/>
          <a:stretch/>
        </p:blipFill>
        <p:spPr>
          <a:xfrm>
            <a:off x="7523826" y="862763"/>
            <a:ext cx="3788081" cy="5151142"/>
          </a:xfrm>
          <a:prstGeom prst="rect">
            <a:avLst/>
          </a:prstGeom>
        </p:spPr>
      </p:pic>
      <p:sp>
        <p:nvSpPr>
          <p:cNvPr id="6" name="Slide Number Placeholder 5">
            <a:extLst>
              <a:ext uri="{FF2B5EF4-FFF2-40B4-BE49-F238E27FC236}">
                <a16:creationId xmlns:a16="http://schemas.microsoft.com/office/drawing/2014/main" id="{21179E71-9E95-4758-A5F7-163B2695AD74}"/>
              </a:ext>
            </a:extLst>
          </p:cNvPr>
          <p:cNvSpPr>
            <a:spLocks noGrp="1"/>
          </p:cNvSpPr>
          <p:nvPr>
            <p:ph type="sldNum" sz="quarter" idx="12"/>
          </p:nvPr>
        </p:nvSpPr>
        <p:spPr>
          <a:xfrm>
            <a:off x="8610600" y="6240850"/>
            <a:ext cx="2743200" cy="365125"/>
          </a:xfrm>
        </p:spPr>
        <p:txBody>
          <a:bodyPr>
            <a:normAutofit/>
          </a:bodyPr>
          <a:lstStyle/>
          <a:p>
            <a:pPr>
              <a:spcAft>
                <a:spcPts val="600"/>
              </a:spcAft>
            </a:pPr>
            <a:fld id="{4A9BE1CC-3292-48C1-B440-40C470FBEE1F}" type="slidenum">
              <a:rPr lang="en-US">
                <a:solidFill>
                  <a:srgbClr val="4F6064"/>
                </a:solidFill>
              </a:rPr>
              <a:pPr>
                <a:spcAft>
                  <a:spcPts val="600"/>
                </a:spcAft>
              </a:pPr>
              <a:t>14</a:t>
            </a:fld>
            <a:endParaRPr lang="en-US">
              <a:solidFill>
                <a:srgbClr val="4F6064"/>
              </a:solidFill>
            </a:endParaRPr>
          </a:p>
        </p:txBody>
      </p:sp>
    </p:spTree>
    <p:extLst>
      <p:ext uri="{BB962C8B-B14F-4D97-AF65-F5344CB8AC3E}">
        <p14:creationId xmlns:p14="http://schemas.microsoft.com/office/powerpoint/2010/main" val="2739249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21BD9-06DE-4E17-BA13-2730BE53BA44}"/>
              </a:ext>
            </a:extLst>
          </p:cNvPr>
          <p:cNvSpPr>
            <a:spLocks noGrp="1"/>
          </p:cNvSpPr>
          <p:nvPr>
            <p:ph type="title"/>
          </p:nvPr>
        </p:nvSpPr>
        <p:spPr>
          <a:xfrm>
            <a:off x="838200" y="365125"/>
            <a:ext cx="10515600" cy="1325563"/>
          </a:xfrm>
        </p:spPr>
        <p:txBody>
          <a:bodyPr>
            <a:normAutofit/>
          </a:bodyPr>
          <a:lstStyle/>
          <a:p>
            <a:pPr algn="ctr"/>
            <a:r>
              <a:rPr lang="en-US"/>
              <a:t>Pandemic Response Team</a:t>
            </a:r>
          </a:p>
        </p:txBody>
      </p:sp>
      <p:graphicFrame>
        <p:nvGraphicFramePr>
          <p:cNvPr id="5" name="Content Placeholder 2">
            <a:extLst>
              <a:ext uri="{FF2B5EF4-FFF2-40B4-BE49-F238E27FC236}">
                <a16:creationId xmlns:a16="http://schemas.microsoft.com/office/drawing/2014/main" id="{56A8A824-F110-454F-8CA2-C4EBAA629BFC}"/>
              </a:ext>
            </a:extLst>
          </p:cNvPr>
          <p:cNvGraphicFramePr>
            <a:graphicFrameLocks noGrp="1"/>
          </p:cNvGraphicFramePr>
          <p:nvPr>
            <p:ph idx="1"/>
            <p:extLst>
              <p:ext uri="{D42A27DB-BD31-4B8C-83A1-F6EECF244321}">
                <p14:modId xmlns:p14="http://schemas.microsoft.com/office/powerpoint/2010/main" val="3463076567"/>
              </p:ext>
            </p:extLst>
          </p:nvPr>
        </p:nvGraphicFramePr>
        <p:xfrm>
          <a:off x="0" y="1266092"/>
          <a:ext cx="12191999" cy="5591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F2D9C9FE-9564-4930-9F3E-EBD85A49210C}"/>
              </a:ext>
            </a:extLst>
          </p:cNvPr>
          <p:cNvSpPr>
            <a:spLocks noGrp="1"/>
          </p:cNvSpPr>
          <p:nvPr>
            <p:ph type="sldNum" sz="quarter" idx="12"/>
          </p:nvPr>
        </p:nvSpPr>
        <p:spPr/>
        <p:txBody>
          <a:bodyPr/>
          <a:lstStyle/>
          <a:p>
            <a:fld id="{4A9BE1CC-3292-48C1-B440-40C470FBEE1F}" type="slidenum">
              <a:rPr lang="en-US" smtClean="0"/>
              <a:t>15</a:t>
            </a:fld>
            <a:endParaRPr lang="en-US"/>
          </a:p>
        </p:txBody>
      </p:sp>
    </p:spTree>
    <p:extLst>
      <p:ext uri="{BB962C8B-B14F-4D97-AF65-F5344CB8AC3E}">
        <p14:creationId xmlns:p14="http://schemas.microsoft.com/office/powerpoint/2010/main" val="3255727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AA7042-F28A-4170-855B-0650D9955819}"/>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400" kern="1200">
                <a:solidFill>
                  <a:srgbClr val="FFFFFF"/>
                </a:solidFill>
                <a:latin typeface="+mj-lt"/>
                <a:ea typeface="+mj-ea"/>
                <a:cs typeface="+mj-cs"/>
              </a:rPr>
              <a:t>Post Pandemic Emergency Response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itle 2">
            <a:extLst>
              <a:ext uri="{FF2B5EF4-FFF2-40B4-BE49-F238E27FC236}">
                <a16:creationId xmlns:a16="http://schemas.microsoft.com/office/drawing/2014/main" id="{0EE839B2-2340-4799-8E01-E4B7699FBFE6}"/>
              </a:ext>
            </a:extLst>
          </p:cNvPr>
          <p:cNvSpPr>
            <a:spLocks noGrp="1"/>
          </p:cNvSpPr>
          <p:nvPr>
            <p:ph type="subTitle" idx="1"/>
          </p:nvPr>
        </p:nvSpPr>
        <p:spPr>
          <a:xfrm>
            <a:off x="4447308" y="591344"/>
            <a:ext cx="6906491" cy="5585619"/>
          </a:xfrm>
        </p:spPr>
        <p:txBody>
          <a:bodyPr vert="horz" lIns="91440" tIns="45720" rIns="91440" bIns="45720" rtlCol="0" anchor="ctr">
            <a:normAutofit lnSpcReduction="10000"/>
          </a:bodyPr>
          <a:lstStyle/>
          <a:p>
            <a:pPr indent="-228600" algn="l">
              <a:buFont typeface="Arial" panose="020B0604020202020204" pitchFamily="34" charset="0"/>
              <a:buChar char="•"/>
            </a:pPr>
            <a:endParaRPr lang="en-US" sz="1500" b="1" u="sng" dirty="0"/>
          </a:p>
          <a:p>
            <a:pPr indent="-228600" algn="l">
              <a:buFont typeface="Arial" panose="020B0604020202020204" pitchFamily="34" charset="0"/>
              <a:buChar char="•"/>
            </a:pPr>
            <a:endParaRPr lang="en-US" sz="1500" b="1" u="sng" dirty="0"/>
          </a:p>
          <a:p>
            <a:pPr indent="-228600" algn="l">
              <a:buFont typeface="Arial" panose="020B0604020202020204" pitchFamily="34" charset="0"/>
              <a:buChar char="•"/>
            </a:pPr>
            <a:endParaRPr lang="en-US" sz="1500" b="1" u="sng" dirty="0"/>
          </a:p>
          <a:p>
            <a:pPr indent="-228600" algn="l">
              <a:buFont typeface="Arial" panose="020B0604020202020204" pitchFamily="34" charset="0"/>
              <a:buChar char="•"/>
            </a:pPr>
            <a:r>
              <a:rPr lang="en-US" sz="1500" b="1" u="sng" dirty="0"/>
              <a:t>Manager </a:t>
            </a:r>
            <a:r>
              <a:rPr lang="en-US" sz="1500" dirty="0"/>
              <a:t>– Site manager has overall responsibility for the site’s Emergency Response while coordinating and aligning with Administration, Human Resources and Safety.  Works to manage all emergency related communications with HR and Safety</a:t>
            </a:r>
          </a:p>
          <a:p>
            <a:pPr indent="-228600" algn="l">
              <a:buFont typeface="Arial" panose="020B0604020202020204" pitchFamily="34" charset="0"/>
              <a:buChar char="•"/>
            </a:pPr>
            <a:r>
              <a:rPr lang="en-US" sz="1500" b="1" u="sng" dirty="0"/>
              <a:t>Access Control Lead </a:t>
            </a:r>
            <a:r>
              <a:rPr lang="en-US" sz="1500" dirty="0"/>
              <a:t>– Lead by Site Manager, working with their location team regarding limiting of persons allowed access during an emergency response, coordinating arriving and departing times, as well as visitors. </a:t>
            </a:r>
          </a:p>
          <a:p>
            <a:pPr indent="-228600" algn="l">
              <a:buFont typeface="Arial" panose="020B0604020202020204" pitchFamily="34" charset="0"/>
              <a:buChar char="•"/>
            </a:pPr>
            <a:r>
              <a:rPr lang="en-US" sz="1500" dirty="0"/>
              <a:t> </a:t>
            </a:r>
            <a:r>
              <a:rPr lang="en-US" sz="1500" b="1" u="sng" dirty="0"/>
              <a:t>Sanitation &amp; Disinfection Lead </a:t>
            </a:r>
            <a:r>
              <a:rPr lang="en-US" sz="1500" dirty="0"/>
              <a:t>– This is lead by the designee who will work to manage daily routine and cleaning, disinfection processes, in accord to the protocols set by normal daily janitorial procedures</a:t>
            </a:r>
          </a:p>
          <a:p>
            <a:pPr indent="-228600" algn="l">
              <a:buFont typeface="Arial" panose="020B0604020202020204" pitchFamily="34" charset="0"/>
              <a:buChar char="•"/>
            </a:pPr>
            <a:r>
              <a:rPr lang="en-US" sz="1500" b="1" u="sng" dirty="0"/>
              <a:t>PPE &amp; Materials Lead </a:t>
            </a:r>
            <a:r>
              <a:rPr lang="en-US" sz="1500" dirty="0"/>
              <a:t>– Works to secure all necessary supplies to implement and sustain the sites based on the emergency and daily janitorial cleaning needs.  At the branch locations, this will be the designee of the manager.  At the office locations, this will be assigned by location manager.</a:t>
            </a:r>
          </a:p>
          <a:p>
            <a:pPr indent="-228600" algn="l">
              <a:buFont typeface="Arial" panose="020B0604020202020204" pitchFamily="34" charset="0"/>
              <a:buChar char="•"/>
            </a:pPr>
            <a:r>
              <a:rPr lang="en-US" sz="1500" b="1" u="sng" dirty="0"/>
              <a:t>Communications &amp; Training Lead </a:t>
            </a:r>
            <a:r>
              <a:rPr lang="en-US" sz="1500" dirty="0"/>
              <a:t>– Managers with the support of the HR and Safety, will be responsible to ensure staff are staying up to date on any additional training and communication, through email, NH Communication SharePoint information page and on our website</a:t>
            </a:r>
          </a:p>
          <a:p>
            <a:pPr indent="-228600" algn="l">
              <a:buFont typeface="Arial" panose="020B0604020202020204" pitchFamily="34" charset="0"/>
              <a:buChar char="•"/>
            </a:pPr>
            <a:r>
              <a:rPr lang="en-US" sz="1500" b="1" u="sng" dirty="0"/>
              <a:t>NOTE:</a:t>
            </a:r>
            <a:r>
              <a:rPr lang="en-US" sz="1500" dirty="0"/>
              <a:t>  All New Horizons Staff are required to be trained if in CPR,AED, First Aid, Control the Bleed, assisting with Epi Injector and Inhaler and may provide assistances based on level and certification of training.</a:t>
            </a:r>
            <a:endParaRPr lang="en-US" sz="1500" b="1" u="sng" dirty="0"/>
          </a:p>
          <a:p>
            <a:pPr indent="-228600" algn="l">
              <a:buFont typeface="Arial" panose="020B0604020202020204" pitchFamily="34" charset="0"/>
              <a:buChar char="•"/>
            </a:pPr>
            <a:endParaRPr lang="en-US" sz="1500" dirty="0"/>
          </a:p>
          <a:p>
            <a:pPr indent="-228600" algn="l">
              <a:buFont typeface="Arial" panose="020B0604020202020204" pitchFamily="34" charset="0"/>
              <a:buChar char="•"/>
            </a:pPr>
            <a:endParaRPr lang="en-US" sz="1500" dirty="0"/>
          </a:p>
          <a:p>
            <a:pPr indent="-228600" algn="l">
              <a:buFont typeface="Arial" panose="020B0604020202020204" pitchFamily="34" charset="0"/>
              <a:buChar char="•"/>
            </a:pPr>
            <a:endParaRPr lang="en-US" sz="1500" dirty="0"/>
          </a:p>
          <a:p>
            <a:pPr indent="-228600" algn="l">
              <a:buFont typeface="Arial" panose="020B0604020202020204" pitchFamily="34" charset="0"/>
              <a:buChar char="•"/>
            </a:pPr>
            <a:endParaRPr lang="en-US" sz="1500" dirty="0"/>
          </a:p>
          <a:p>
            <a:pPr indent="-228600" algn="l">
              <a:buFont typeface="Arial" panose="020B0604020202020204" pitchFamily="34" charset="0"/>
              <a:buChar char="•"/>
            </a:pPr>
            <a:endParaRPr lang="en-US" sz="1500" dirty="0"/>
          </a:p>
        </p:txBody>
      </p:sp>
      <p:sp>
        <p:nvSpPr>
          <p:cNvPr id="4" name="Slide Number Placeholder 3">
            <a:extLst>
              <a:ext uri="{FF2B5EF4-FFF2-40B4-BE49-F238E27FC236}">
                <a16:creationId xmlns:a16="http://schemas.microsoft.com/office/drawing/2014/main" id="{E9825719-B501-4D6B-9D50-C5FAB6633084}"/>
              </a:ext>
            </a:extLst>
          </p:cNvPr>
          <p:cNvSpPr>
            <a:spLocks noGrp="1"/>
          </p:cNvSpPr>
          <p:nvPr>
            <p:ph type="sldNum" sz="quarter" idx="12"/>
          </p:nvPr>
        </p:nvSpPr>
        <p:spPr>
          <a:xfrm>
            <a:off x="9541564" y="6356350"/>
            <a:ext cx="1812235" cy="365125"/>
          </a:xfrm>
        </p:spPr>
        <p:txBody>
          <a:bodyPr vert="horz" lIns="91440" tIns="45720" rIns="91440" bIns="45720" rtlCol="0" anchor="ctr">
            <a:normAutofit/>
          </a:bodyPr>
          <a:lstStyle/>
          <a:p>
            <a:pPr>
              <a:spcAft>
                <a:spcPts val="600"/>
              </a:spcAft>
            </a:pPr>
            <a:fld id="{4A9BE1CC-3292-48C1-B440-40C470FBEE1F}" type="slidenum">
              <a:rPr lang="en-US" smtClean="0"/>
              <a:pPr>
                <a:spcAft>
                  <a:spcPts val="600"/>
                </a:spcAft>
              </a:pPr>
              <a:t>16</a:t>
            </a:fld>
            <a:endParaRPr lang="en-US"/>
          </a:p>
        </p:txBody>
      </p:sp>
    </p:spTree>
    <p:extLst>
      <p:ext uri="{BB962C8B-B14F-4D97-AF65-F5344CB8AC3E}">
        <p14:creationId xmlns:p14="http://schemas.microsoft.com/office/powerpoint/2010/main" val="1123408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E9D623-2366-4431-ABA5-99A26BD26E27}"/>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rPr>
              <a:t>Preventative Material Inventory</a:t>
            </a:r>
          </a:p>
        </p:txBody>
      </p:sp>
      <p:sp>
        <p:nvSpPr>
          <p:cNvPr id="3" name="Content Placeholder 2">
            <a:extLst>
              <a:ext uri="{FF2B5EF4-FFF2-40B4-BE49-F238E27FC236}">
                <a16:creationId xmlns:a16="http://schemas.microsoft.com/office/drawing/2014/main" id="{92111014-1AAC-4F37-9156-75D7A032ED49}"/>
              </a:ext>
            </a:extLst>
          </p:cNvPr>
          <p:cNvSpPr>
            <a:spLocks noGrp="1"/>
          </p:cNvSpPr>
          <p:nvPr>
            <p:ph sz="half" idx="1"/>
          </p:nvPr>
        </p:nvSpPr>
        <p:spPr>
          <a:xfrm>
            <a:off x="4487569" y="908528"/>
            <a:ext cx="3427283" cy="4363844"/>
          </a:xfrm>
        </p:spPr>
        <p:txBody>
          <a:bodyPr>
            <a:normAutofit fontScale="85000" lnSpcReduction="20000"/>
          </a:bodyPr>
          <a:lstStyle/>
          <a:p>
            <a:r>
              <a:rPr lang="en-US" sz="2400" dirty="0"/>
              <a:t>Mask (Face Coverings)</a:t>
            </a:r>
          </a:p>
          <a:p>
            <a:endParaRPr lang="en-US" sz="2400" dirty="0"/>
          </a:p>
          <a:p>
            <a:r>
              <a:rPr lang="en-US" sz="2400" dirty="0"/>
              <a:t>Medical Grade gloves</a:t>
            </a:r>
          </a:p>
          <a:p>
            <a:r>
              <a:rPr lang="en-US" sz="2400" dirty="0"/>
              <a:t>Touchless thermometer</a:t>
            </a:r>
          </a:p>
          <a:p>
            <a:endParaRPr lang="en-US" sz="2400" dirty="0"/>
          </a:p>
          <a:p>
            <a:r>
              <a:rPr lang="en-US" sz="2400" dirty="0"/>
              <a:t>Disinfectant Spray/wipes</a:t>
            </a:r>
          </a:p>
          <a:p>
            <a:pPr marL="0" indent="0">
              <a:buNone/>
            </a:pPr>
            <a:endParaRPr lang="en-US" sz="2400" dirty="0"/>
          </a:p>
          <a:p>
            <a:r>
              <a:rPr lang="en-US" sz="2400" dirty="0"/>
              <a:t>Spray bottles </a:t>
            </a:r>
          </a:p>
          <a:p>
            <a:r>
              <a:rPr lang="en-US" sz="2400" dirty="0"/>
              <a:t>Hand Sanitizer</a:t>
            </a:r>
          </a:p>
          <a:p>
            <a:r>
              <a:rPr lang="en-US" sz="2400" dirty="0"/>
              <a:t>Hand soap</a:t>
            </a:r>
          </a:p>
          <a:p>
            <a:r>
              <a:rPr lang="en-US" sz="2400" dirty="0"/>
              <a:t>Paper towels</a:t>
            </a:r>
          </a:p>
          <a:p>
            <a:r>
              <a:rPr lang="en-US" sz="2400" dirty="0"/>
              <a:t>Glasses/face shields</a:t>
            </a:r>
          </a:p>
        </p:txBody>
      </p:sp>
      <p:cxnSp>
        <p:nvCxnSpPr>
          <p:cNvPr id="18" name="Straight Connector 12">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AB6C642-FF87-4995-9977-AABEE0244286}"/>
              </a:ext>
            </a:extLst>
          </p:cNvPr>
          <p:cNvSpPr>
            <a:spLocks noGrp="1"/>
          </p:cNvSpPr>
          <p:nvPr>
            <p:ph sz="half" idx="2"/>
          </p:nvPr>
        </p:nvSpPr>
        <p:spPr>
          <a:xfrm>
            <a:off x="8344891" y="832471"/>
            <a:ext cx="3534068" cy="4943861"/>
          </a:xfrm>
        </p:spPr>
        <p:txBody>
          <a:bodyPr vert="horz" lIns="91440" tIns="45720" rIns="91440" bIns="45720" rtlCol="0">
            <a:normAutofit fontScale="85000" lnSpcReduction="20000"/>
          </a:bodyPr>
          <a:lstStyle/>
          <a:p>
            <a:r>
              <a:rPr lang="en-US" sz="2400" dirty="0"/>
              <a:t>Min. 45-day supply if disposable, minimum 2 each if cloth</a:t>
            </a:r>
          </a:p>
          <a:p>
            <a:r>
              <a:rPr lang="en-US" sz="2400" dirty="0"/>
              <a:t>Min. 60-day supply</a:t>
            </a:r>
          </a:p>
          <a:p>
            <a:r>
              <a:rPr lang="en-US" sz="2400" dirty="0"/>
              <a:t>1 at each office location, 1 each  admin, 4 each workshops</a:t>
            </a:r>
          </a:p>
          <a:p>
            <a:r>
              <a:rPr lang="en-US" sz="2400" dirty="0"/>
              <a:t>10% bleach solution or disinfectant spray – 45-day supply</a:t>
            </a:r>
          </a:p>
          <a:p>
            <a:r>
              <a:rPr lang="en-US" sz="2400" dirty="0"/>
              <a:t>1-liter or 32 oz plastic spray containers </a:t>
            </a:r>
          </a:p>
          <a:p>
            <a:r>
              <a:rPr lang="en-US" sz="2400" dirty="0"/>
              <a:t>Min. 45-day supply</a:t>
            </a:r>
          </a:p>
          <a:p>
            <a:r>
              <a:rPr lang="en-US" sz="2400" dirty="0"/>
              <a:t>Min. 45-day supply</a:t>
            </a:r>
          </a:p>
          <a:p>
            <a:r>
              <a:rPr lang="en-US" sz="2400" dirty="0"/>
              <a:t>Min. 45-day supply</a:t>
            </a:r>
          </a:p>
          <a:p>
            <a:r>
              <a:rPr lang="en-US" sz="2400" dirty="0"/>
              <a:t>Min. 45-day supply</a:t>
            </a:r>
          </a:p>
        </p:txBody>
      </p:sp>
      <p:sp>
        <p:nvSpPr>
          <p:cNvPr id="6" name="Slide Number Placeholder 5">
            <a:extLst>
              <a:ext uri="{FF2B5EF4-FFF2-40B4-BE49-F238E27FC236}">
                <a16:creationId xmlns:a16="http://schemas.microsoft.com/office/drawing/2014/main" id="{C59A4300-CA47-4677-BF88-E28D672239D7}"/>
              </a:ext>
            </a:extLst>
          </p:cNvPr>
          <p:cNvSpPr>
            <a:spLocks noGrp="1"/>
          </p:cNvSpPr>
          <p:nvPr>
            <p:ph type="sldNum" sz="quarter" idx="12"/>
          </p:nvPr>
        </p:nvSpPr>
        <p:spPr/>
        <p:txBody>
          <a:bodyPr/>
          <a:lstStyle/>
          <a:p>
            <a:fld id="{4A9BE1CC-3292-48C1-B440-40C470FBEE1F}" type="slidenum">
              <a:rPr lang="en-US" smtClean="0"/>
              <a:t>17</a:t>
            </a:fld>
            <a:endParaRPr lang="en-US"/>
          </a:p>
        </p:txBody>
      </p:sp>
      <p:pic>
        <p:nvPicPr>
          <p:cNvPr id="11" name="Picture 10" descr="A picture containing toiletry, table, sitting, cup&#10;&#10;Description automatically generated">
            <a:extLst>
              <a:ext uri="{FF2B5EF4-FFF2-40B4-BE49-F238E27FC236}">
                <a16:creationId xmlns:a16="http://schemas.microsoft.com/office/drawing/2014/main" id="{B203C58B-8BBE-4CA6-9BF5-332F20CFD17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9144" y="3706237"/>
            <a:ext cx="2260491" cy="2260491"/>
          </a:xfrm>
          <a:prstGeom prst="rect">
            <a:avLst/>
          </a:prstGeom>
        </p:spPr>
      </p:pic>
    </p:spTree>
    <p:extLst>
      <p:ext uri="{BB962C8B-B14F-4D97-AF65-F5344CB8AC3E}">
        <p14:creationId xmlns:p14="http://schemas.microsoft.com/office/powerpoint/2010/main" val="2970859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4D73E-98F8-43ED-A51A-32C219EF122C}"/>
              </a:ext>
            </a:extLst>
          </p:cNvPr>
          <p:cNvSpPr>
            <a:spLocks noGrp="1"/>
          </p:cNvSpPr>
          <p:nvPr>
            <p:ph type="title"/>
          </p:nvPr>
        </p:nvSpPr>
        <p:spPr>
          <a:xfrm>
            <a:off x="839788" y="365125"/>
            <a:ext cx="10515600" cy="434975"/>
          </a:xfrm>
        </p:spPr>
        <p:txBody>
          <a:bodyPr>
            <a:normAutofit fontScale="90000"/>
          </a:bodyPr>
          <a:lstStyle/>
          <a:p>
            <a:r>
              <a:rPr lang="en-US" sz="2800" b="1" u="sng" dirty="0"/>
              <a:t>Disinfection Frequency</a:t>
            </a:r>
          </a:p>
        </p:txBody>
      </p:sp>
      <p:sp>
        <p:nvSpPr>
          <p:cNvPr id="3" name="Text Placeholder 2">
            <a:extLst>
              <a:ext uri="{FF2B5EF4-FFF2-40B4-BE49-F238E27FC236}">
                <a16:creationId xmlns:a16="http://schemas.microsoft.com/office/drawing/2014/main" id="{2B706754-C346-44D1-8790-C4CF9ACF8B01}"/>
              </a:ext>
            </a:extLst>
          </p:cNvPr>
          <p:cNvSpPr>
            <a:spLocks noGrp="1"/>
          </p:cNvSpPr>
          <p:nvPr>
            <p:ph type="body" idx="1"/>
          </p:nvPr>
        </p:nvSpPr>
        <p:spPr>
          <a:xfrm>
            <a:off x="839788" y="800101"/>
            <a:ext cx="5157787" cy="504824"/>
          </a:xfrm>
        </p:spPr>
        <p:txBody>
          <a:bodyPr>
            <a:normAutofit/>
          </a:bodyPr>
          <a:lstStyle/>
          <a:p>
            <a:r>
              <a:rPr lang="en-US" sz="1800" dirty="0"/>
              <a:t>Area/Place/Content</a:t>
            </a:r>
          </a:p>
        </p:txBody>
      </p:sp>
      <p:sp>
        <p:nvSpPr>
          <p:cNvPr id="4" name="Content Placeholder 3">
            <a:extLst>
              <a:ext uri="{FF2B5EF4-FFF2-40B4-BE49-F238E27FC236}">
                <a16:creationId xmlns:a16="http://schemas.microsoft.com/office/drawing/2014/main" id="{A985E462-D596-4CDD-920C-6FFD755839FF}"/>
              </a:ext>
            </a:extLst>
          </p:cNvPr>
          <p:cNvSpPr>
            <a:spLocks noGrp="1"/>
          </p:cNvSpPr>
          <p:nvPr>
            <p:ph sz="half" idx="2"/>
          </p:nvPr>
        </p:nvSpPr>
        <p:spPr>
          <a:xfrm>
            <a:off x="896939" y="1371600"/>
            <a:ext cx="5157787" cy="4818063"/>
          </a:xfrm>
        </p:spPr>
        <p:txBody>
          <a:bodyPr vert="horz" lIns="91440" tIns="45720" rIns="91440" bIns="45720" rtlCol="0" anchor="t">
            <a:normAutofit/>
          </a:bodyPr>
          <a:lstStyle/>
          <a:p>
            <a:r>
              <a:rPr lang="en-US" sz="1800" dirty="0"/>
              <a:t>Common surfaces – door handles, light switches, counter tops</a:t>
            </a:r>
          </a:p>
          <a:p>
            <a:r>
              <a:rPr lang="en-US" sz="1800" dirty="0"/>
              <a:t>Offices, desk, conference rooms</a:t>
            </a:r>
          </a:p>
          <a:p>
            <a:r>
              <a:rPr lang="en-US" sz="1800" dirty="0"/>
              <a:t>General objects often used, faucets, sinks, bathroom</a:t>
            </a:r>
          </a:p>
          <a:p>
            <a:r>
              <a:rPr lang="en-US" sz="1800" dirty="0"/>
              <a:t>Vending machines, lunchrooms, or where eating takes place</a:t>
            </a:r>
          </a:p>
          <a:p>
            <a:r>
              <a:rPr lang="en-US" sz="1800" dirty="0"/>
              <a:t>Forklifts – wheel, levers, seat</a:t>
            </a:r>
          </a:p>
          <a:p>
            <a:r>
              <a:rPr lang="en-US" sz="1800" dirty="0"/>
              <a:t>Transport vehicles – seats, seat belts, door and window controls, grab bars </a:t>
            </a:r>
          </a:p>
          <a:p>
            <a:r>
              <a:rPr lang="en-US" sz="1800" dirty="0"/>
              <a:t>All floors </a:t>
            </a:r>
          </a:p>
          <a:p>
            <a:r>
              <a:rPr lang="en-US" sz="1800" dirty="0"/>
              <a:t>Manager or designee will set schedule at the branches</a:t>
            </a:r>
          </a:p>
          <a:p>
            <a:r>
              <a:rPr lang="en-US" sz="1800" dirty="0">
                <a:solidFill>
                  <a:srgbClr val="FF0000"/>
                </a:solidFill>
              </a:rPr>
              <a:t>This should be part of everyday housekeeping all the time.</a:t>
            </a:r>
          </a:p>
          <a:p>
            <a:pPr marL="0" indent="0">
              <a:buNone/>
            </a:pPr>
            <a:endParaRPr lang="en-US" sz="1800" dirty="0">
              <a:cs typeface="Calibri" panose="020F0502020204030204"/>
            </a:endParaRPr>
          </a:p>
        </p:txBody>
      </p:sp>
      <p:sp>
        <p:nvSpPr>
          <p:cNvPr id="5" name="Text Placeholder 4">
            <a:extLst>
              <a:ext uri="{FF2B5EF4-FFF2-40B4-BE49-F238E27FC236}">
                <a16:creationId xmlns:a16="http://schemas.microsoft.com/office/drawing/2014/main" id="{A3AA33A7-9163-4FDB-8014-DF855313C390}"/>
              </a:ext>
            </a:extLst>
          </p:cNvPr>
          <p:cNvSpPr>
            <a:spLocks noGrp="1"/>
          </p:cNvSpPr>
          <p:nvPr>
            <p:ph type="body" sz="quarter" idx="3"/>
          </p:nvPr>
        </p:nvSpPr>
        <p:spPr>
          <a:xfrm>
            <a:off x="6172200" y="800100"/>
            <a:ext cx="5183188" cy="504825"/>
          </a:xfrm>
        </p:spPr>
        <p:txBody>
          <a:bodyPr>
            <a:normAutofit/>
          </a:bodyPr>
          <a:lstStyle/>
          <a:p>
            <a:r>
              <a:rPr lang="en-US" sz="1800" dirty="0"/>
              <a:t>Disinfectant/frequency</a:t>
            </a:r>
          </a:p>
        </p:txBody>
      </p:sp>
      <p:sp>
        <p:nvSpPr>
          <p:cNvPr id="6" name="Content Placeholder 5">
            <a:extLst>
              <a:ext uri="{FF2B5EF4-FFF2-40B4-BE49-F238E27FC236}">
                <a16:creationId xmlns:a16="http://schemas.microsoft.com/office/drawing/2014/main" id="{38AFC392-2A2E-43BE-91BA-0D2A8443025D}"/>
              </a:ext>
            </a:extLst>
          </p:cNvPr>
          <p:cNvSpPr>
            <a:spLocks noGrp="1"/>
          </p:cNvSpPr>
          <p:nvPr>
            <p:ph sz="quarter" idx="4"/>
          </p:nvPr>
        </p:nvSpPr>
        <p:spPr>
          <a:xfrm>
            <a:off x="6172200" y="1371600"/>
            <a:ext cx="5183188" cy="4818063"/>
          </a:xfrm>
        </p:spPr>
        <p:txBody>
          <a:bodyPr vert="horz" lIns="91440" tIns="45720" rIns="91440" bIns="45720" rtlCol="0" anchor="t">
            <a:normAutofit/>
          </a:bodyPr>
          <a:lstStyle/>
          <a:p>
            <a:r>
              <a:rPr lang="en-US" sz="1800" dirty="0"/>
              <a:t>10% bleach water or disinfectant –</a:t>
            </a:r>
            <a:r>
              <a:rPr lang="en-US" sz="1800" dirty="0">
                <a:solidFill>
                  <a:srgbClr val="FF0000"/>
                </a:solidFill>
              </a:rPr>
              <a:t> recommended several times daily</a:t>
            </a:r>
            <a:r>
              <a:rPr lang="en-US" sz="1800" dirty="0"/>
              <a:t> and at close of day</a:t>
            </a:r>
          </a:p>
          <a:p>
            <a:r>
              <a:rPr lang="en-US" sz="1800" dirty="0"/>
              <a:t>Disinfectant - end of each meeting and end of day</a:t>
            </a:r>
          </a:p>
          <a:p>
            <a:r>
              <a:rPr lang="en-US" sz="1800" dirty="0"/>
              <a:t>10% bleach water or disinfectant –</a:t>
            </a:r>
            <a:r>
              <a:rPr lang="en-US" sz="1800" dirty="0">
                <a:solidFill>
                  <a:srgbClr val="FF0000"/>
                </a:solidFill>
              </a:rPr>
              <a:t> Several time daily</a:t>
            </a:r>
            <a:endParaRPr lang="en-US" sz="1800" dirty="0">
              <a:solidFill>
                <a:srgbClr val="FF0000"/>
              </a:solidFill>
              <a:cs typeface="Calibri"/>
            </a:endParaRPr>
          </a:p>
          <a:p>
            <a:r>
              <a:rPr lang="en-US" sz="1800" dirty="0"/>
              <a:t>10% bleach water or disinfectant – minimum 3 times a day, after each break and lunch</a:t>
            </a:r>
          </a:p>
          <a:p>
            <a:r>
              <a:rPr lang="en-US" sz="1800" dirty="0"/>
              <a:t>After each use</a:t>
            </a:r>
          </a:p>
          <a:p>
            <a:r>
              <a:rPr lang="en-US" sz="1800" dirty="0"/>
              <a:t>All surfaces should be cleaned after </a:t>
            </a:r>
            <a:r>
              <a:rPr lang="en-US" sz="1800" b="1" dirty="0"/>
              <a:t>each</a:t>
            </a:r>
            <a:r>
              <a:rPr lang="en-US" sz="1800" dirty="0"/>
              <a:t> use by driver.</a:t>
            </a:r>
          </a:p>
          <a:p>
            <a:r>
              <a:rPr lang="en-US" sz="1800" dirty="0"/>
              <a:t>Mopped twice daily</a:t>
            </a:r>
          </a:p>
          <a:p>
            <a:r>
              <a:rPr lang="en-US" sz="1800" dirty="0"/>
              <a:t>Staff will be required to clean their workspace before and after their shift and may also be assigned to clean other areas.</a:t>
            </a:r>
          </a:p>
          <a:p>
            <a:endParaRPr lang="en-US" sz="1800" dirty="0"/>
          </a:p>
        </p:txBody>
      </p:sp>
      <p:sp>
        <p:nvSpPr>
          <p:cNvPr id="8" name="Slide Number Placeholder 7">
            <a:extLst>
              <a:ext uri="{FF2B5EF4-FFF2-40B4-BE49-F238E27FC236}">
                <a16:creationId xmlns:a16="http://schemas.microsoft.com/office/drawing/2014/main" id="{B0771F31-A4D6-4F9A-81C0-2028A5E3B6A1}"/>
              </a:ext>
            </a:extLst>
          </p:cNvPr>
          <p:cNvSpPr>
            <a:spLocks noGrp="1"/>
          </p:cNvSpPr>
          <p:nvPr>
            <p:ph type="sldNum" sz="quarter" idx="12"/>
          </p:nvPr>
        </p:nvSpPr>
        <p:spPr/>
        <p:txBody>
          <a:bodyPr/>
          <a:lstStyle/>
          <a:p>
            <a:fld id="{4A9BE1CC-3292-48C1-B440-40C470FBEE1F}" type="slidenum">
              <a:rPr lang="en-US" smtClean="0"/>
              <a:t>18</a:t>
            </a:fld>
            <a:endParaRPr lang="en-US"/>
          </a:p>
        </p:txBody>
      </p:sp>
    </p:spTree>
    <p:extLst>
      <p:ext uri="{BB962C8B-B14F-4D97-AF65-F5344CB8AC3E}">
        <p14:creationId xmlns:p14="http://schemas.microsoft.com/office/powerpoint/2010/main" val="3793552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80499DB-15A7-4E04-856E-64E2707754CE}"/>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Deep-Cleaning and Disinfection Protocol</a:t>
            </a:r>
          </a:p>
        </p:txBody>
      </p:sp>
      <p:sp>
        <p:nvSpPr>
          <p:cNvPr id="3" name="Content Placeholder 2">
            <a:extLst>
              <a:ext uri="{FF2B5EF4-FFF2-40B4-BE49-F238E27FC236}">
                <a16:creationId xmlns:a16="http://schemas.microsoft.com/office/drawing/2014/main" id="{729626CD-C450-45F3-8CFB-BE3C0700BCE4}"/>
              </a:ext>
            </a:extLst>
          </p:cNvPr>
          <p:cNvSpPr>
            <a:spLocks noGrp="1"/>
          </p:cNvSpPr>
          <p:nvPr>
            <p:ph idx="1"/>
          </p:nvPr>
        </p:nvSpPr>
        <p:spPr>
          <a:xfrm>
            <a:off x="1367624" y="2209076"/>
            <a:ext cx="9708995" cy="4493476"/>
          </a:xfrm>
        </p:spPr>
        <p:txBody>
          <a:bodyPr vert="horz" lIns="91440" tIns="45720" rIns="91440" bIns="45720" rtlCol="0" anchor="ctr">
            <a:normAutofit/>
          </a:bodyPr>
          <a:lstStyle/>
          <a:p>
            <a:r>
              <a:rPr lang="en-US" sz="1600" dirty="0"/>
              <a:t>The General Disinfection Measures should be followed regularly, whereas the Deep-Cleaning and Disinfection Protocol is triggered when a person is identified as being sick or tested positive for COVID</a:t>
            </a:r>
            <a:endParaRPr lang="en-US" sz="1600" dirty="0">
              <a:cs typeface="Calibri"/>
            </a:endParaRPr>
          </a:p>
          <a:p>
            <a:r>
              <a:rPr lang="en-US" sz="1600" dirty="0"/>
              <a:t>Deep cleaning should be performed for presumed cases of sickness evident by vomit or diarrhea, or as soon after the confirmation of a positive test as possible.</a:t>
            </a:r>
          </a:p>
          <a:p>
            <a:r>
              <a:rPr lang="en-US" sz="1600" dirty="0"/>
              <a:t>The scope of deep cleaning is to be the full site, not just the area near the person who may have a positive test. </a:t>
            </a:r>
          </a:p>
          <a:p>
            <a:r>
              <a:rPr lang="en-US" sz="1600" dirty="0"/>
              <a:t>Notwithstanding, if an active person is confirmed to have COVID positive test, site must inform the VP, HR and Director of Safety, who will make the decision on additional action to be taken based on best recommended practices, followed by site personnel performing a comprehensive disinfection of all common surfaces.</a:t>
            </a:r>
          </a:p>
          <a:p>
            <a:r>
              <a:rPr lang="en-US" sz="1600" dirty="0"/>
              <a:t>The location manager or designee and Pandemic Team (CERT team) must coordinate the cleaning and disinfection process.  They must ensure that:</a:t>
            </a:r>
          </a:p>
          <a:p>
            <a:pPr lvl="1"/>
            <a:r>
              <a:rPr lang="en-US" sz="1600" dirty="0"/>
              <a:t>There is a specific plan and strategy to clean all site equipment, common areas, and any typical areas</a:t>
            </a:r>
          </a:p>
          <a:p>
            <a:pPr lvl="1"/>
            <a:r>
              <a:rPr lang="en-US" sz="1600" dirty="0"/>
              <a:t>Only authorized people can access the site during the cleaning and are using required PPE</a:t>
            </a:r>
          </a:p>
          <a:p>
            <a:pPr lvl="1"/>
            <a:r>
              <a:rPr lang="en-US" sz="1600" dirty="0"/>
              <a:t>Assure that employees are made aware that the work areas have been disinfected through the use of signage</a:t>
            </a:r>
          </a:p>
        </p:txBody>
      </p:sp>
      <p:sp>
        <p:nvSpPr>
          <p:cNvPr id="5" name="Slide Number Placeholder 4">
            <a:extLst>
              <a:ext uri="{FF2B5EF4-FFF2-40B4-BE49-F238E27FC236}">
                <a16:creationId xmlns:a16="http://schemas.microsoft.com/office/drawing/2014/main" id="{9C981DC5-8D6C-44CF-82A8-1B7B6637B95A}"/>
              </a:ext>
            </a:extLst>
          </p:cNvPr>
          <p:cNvSpPr>
            <a:spLocks noGrp="1"/>
          </p:cNvSpPr>
          <p:nvPr>
            <p:ph type="sldNum" sz="quarter" idx="12"/>
          </p:nvPr>
        </p:nvSpPr>
        <p:spPr>
          <a:xfrm>
            <a:off x="10707624" y="6382512"/>
            <a:ext cx="685800" cy="320040"/>
          </a:xfrm>
        </p:spPr>
        <p:txBody>
          <a:bodyPr>
            <a:normAutofit/>
          </a:bodyPr>
          <a:lstStyle/>
          <a:p>
            <a:pPr>
              <a:spcAft>
                <a:spcPts val="600"/>
              </a:spcAft>
            </a:pPr>
            <a:fld id="{4A9BE1CC-3292-48C1-B440-40C470FBEE1F}" type="slidenum">
              <a:rPr lang="en-US" sz="1000"/>
              <a:pPr>
                <a:spcAft>
                  <a:spcPts val="600"/>
                </a:spcAft>
              </a:pPr>
              <a:t>19</a:t>
            </a:fld>
            <a:endParaRPr lang="en-US" sz="1000"/>
          </a:p>
        </p:txBody>
      </p:sp>
    </p:spTree>
    <p:extLst>
      <p:ext uri="{BB962C8B-B14F-4D97-AF65-F5344CB8AC3E}">
        <p14:creationId xmlns:p14="http://schemas.microsoft.com/office/powerpoint/2010/main" val="3069453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45FDDB-B576-4F63-9FBA-DEFC509723E2}"/>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400" kern="1200">
                <a:solidFill>
                  <a:srgbClr val="FFFFFF"/>
                </a:solidFill>
                <a:latin typeface="+mj-lt"/>
                <a:ea typeface="+mj-ea"/>
                <a:cs typeface="+mj-cs"/>
              </a:rPr>
              <a:t>DISCLAIMER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itle 2">
            <a:extLst>
              <a:ext uri="{FF2B5EF4-FFF2-40B4-BE49-F238E27FC236}">
                <a16:creationId xmlns:a16="http://schemas.microsoft.com/office/drawing/2014/main" id="{6C44583F-F43E-4279-B2C6-3B0423D60D87}"/>
              </a:ext>
            </a:extLst>
          </p:cNvPr>
          <p:cNvSpPr>
            <a:spLocks noGrp="1"/>
          </p:cNvSpPr>
          <p:nvPr>
            <p:ph type="subTitle" idx="1"/>
          </p:nvPr>
        </p:nvSpPr>
        <p:spPr>
          <a:xfrm>
            <a:off x="4447308" y="591344"/>
            <a:ext cx="6906491" cy="5585619"/>
          </a:xfrm>
        </p:spPr>
        <p:txBody>
          <a:bodyPr vert="horz" lIns="91440" tIns="45720" rIns="91440" bIns="45720" rtlCol="0" anchor="ctr">
            <a:normAutofit lnSpcReduction="10000"/>
          </a:bodyPr>
          <a:lstStyle/>
          <a:p>
            <a:pPr indent="-228600" algn="l">
              <a:buFont typeface="Arial" panose="020B0604020202020204" pitchFamily="34" charset="0"/>
              <a:buChar char="•"/>
            </a:pPr>
            <a:r>
              <a:rPr lang="en-US" dirty="0"/>
              <a:t>Please note that this is a “living” document that may be updated at any time by New Horizons Rehabilitation Services, Inc given the fluidity of this or any given situation.</a:t>
            </a:r>
          </a:p>
          <a:p>
            <a:pPr indent="-228600" algn="l">
              <a:buFont typeface="Arial" panose="020B0604020202020204" pitchFamily="34" charset="0"/>
              <a:buChar char="•"/>
            </a:pPr>
            <a:endParaRPr lang="en-US" dirty="0"/>
          </a:p>
          <a:p>
            <a:pPr indent="-228600" algn="l">
              <a:buFont typeface="Arial" panose="020B0604020202020204" pitchFamily="34" charset="0"/>
              <a:buChar char="•"/>
            </a:pPr>
            <a:r>
              <a:rPr lang="en-US" dirty="0"/>
              <a:t>New Horizons Rehabilitation Services, Inc. bears no responsibility for any circumstances arising out of or related to the adoption, or decision not to adopt, any of the practices or procedures contained in the New Horizons Rehabilitation Services Safe Work Guideline</a:t>
            </a:r>
          </a:p>
          <a:p>
            <a:pPr indent="-228600" algn="l" fontAlgn="base">
              <a:buFont typeface="Arial" panose="020B0604020202020204" pitchFamily="34" charset="0"/>
              <a:buChar char="•"/>
            </a:pPr>
            <a:r>
              <a:rPr lang="en-US" dirty="0"/>
              <a:t>Questions can be emailed to​ </a:t>
            </a:r>
            <a:r>
              <a:rPr lang="en-US" u="sng" dirty="0">
                <a:hlinkClick r:id="rId2"/>
              </a:rPr>
              <a:t>COVID19@newhorizonsrehab.org</a:t>
            </a:r>
            <a:endParaRPr lang="en-US" u="sng" dirty="0"/>
          </a:p>
          <a:p>
            <a:pPr indent="-228600" algn="l" fontAlgn="base">
              <a:buFont typeface="Arial" panose="020B0604020202020204" pitchFamily="34" charset="0"/>
              <a:buChar char="•"/>
            </a:pPr>
            <a:r>
              <a:rPr lang="en-US" dirty="0"/>
              <a:t>General Safety guidelines – See Section 10</a:t>
            </a:r>
          </a:p>
          <a:p>
            <a:pPr indent="-228600" algn="l" fontAlgn="base">
              <a:buFont typeface="Arial" panose="020B0604020202020204" pitchFamily="34" charset="0"/>
              <a:buChar char="•"/>
            </a:pPr>
            <a:r>
              <a:rPr lang="en-US" u="sng" dirty="0">
                <a:hlinkClick r:id="rId3"/>
              </a:rPr>
              <a:t>https://newhorizonsrehab.sharepoint.com/Policies/Forms/AllItems.aspx</a:t>
            </a:r>
            <a:r>
              <a:rPr lang="en-US" u="sng" dirty="0"/>
              <a:t> </a:t>
            </a:r>
          </a:p>
          <a:p>
            <a:pPr indent="-228600" algn="l" fontAlgn="base">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585CFB7-5D48-40D2-BB2D-AB46BB2C8D09}"/>
              </a:ext>
            </a:extLst>
          </p:cNvPr>
          <p:cNvSpPr>
            <a:spLocks noGrp="1"/>
          </p:cNvSpPr>
          <p:nvPr>
            <p:ph type="sldNum" sz="quarter" idx="12"/>
          </p:nvPr>
        </p:nvSpPr>
        <p:spPr/>
        <p:txBody>
          <a:bodyPr/>
          <a:lstStyle/>
          <a:p>
            <a:fld id="{4A9BE1CC-3292-48C1-B440-40C470FBEE1F}" type="slidenum">
              <a:rPr lang="en-US" smtClean="0"/>
              <a:t>2</a:t>
            </a:fld>
            <a:endParaRPr lang="en-US"/>
          </a:p>
        </p:txBody>
      </p:sp>
    </p:spTree>
    <p:extLst>
      <p:ext uri="{BB962C8B-B14F-4D97-AF65-F5344CB8AC3E}">
        <p14:creationId xmlns:p14="http://schemas.microsoft.com/office/powerpoint/2010/main" val="2364570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0" name="Rectangle 1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72325B-09BE-4A6F-B45F-92FD411C5AAC}"/>
              </a:ext>
            </a:extLst>
          </p:cNvPr>
          <p:cNvSpPr>
            <a:spLocks noGrp="1"/>
          </p:cNvSpPr>
          <p:nvPr>
            <p:ph type="title"/>
          </p:nvPr>
        </p:nvSpPr>
        <p:spPr>
          <a:xfrm>
            <a:off x="1043631" y="809898"/>
            <a:ext cx="9942716" cy="1554480"/>
          </a:xfrm>
        </p:spPr>
        <p:txBody>
          <a:bodyPr anchor="ctr">
            <a:normAutofit/>
          </a:bodyPr>
          <a:lstStyle/>
          <a:p>
            <a:r>
              <a:rPr lang="en-US" sz="4800" dirty="0"/>
              <a:t>General Disinfection measures Checklist</a:t>
            </a:r>
          </a:p>
        </p:txBody>
      </p:sp>
      <p:sp>
        <p:nvSpPr>
          <p:cNvPr id="3" name="Content Placeholder 2">
            <a:extLst>
              <a:ext uri="{FF2B5EF4-FFF2-40B4-BE49-F238E27FC236}">
                <a16:creationId xmlns:a16="http://schemas.microsoft.com/office/drawing/2014/main" id="{D63811F9-B6A4-45CB-A376-162669905652}"/>
              </a:ext>
            </a:extLst>
          </p:cNvPr>
          <p:cNvSpPr>
            <a:spLocks noGrp="1"/>
          </p:cNvSpPr>
          <p:nvPr>
            <p:ph idx="1"/>
          </p:nvPr>
        </p:nvSpPr>
        <p:spPr>
          <a:xfrm>
            <a:off x="1045028" y="3017522"/>
            <a:ext cx="9941319" cy="3124658"/>
          </a:xfrm>
        </p:spPr>
        <p:txBody>
          <a:bodyPr vert="horz" lIns="91440" tIns="45720" rIns="91440" bIns="45720" rtlCol="0" anchor="ctr">
            <a:normAutofit/>
          </a:bodyPr>
          <a:lstStyle/>
          <a:p>
            <a:r>
              <a:rPr lang="en-US" sz="1300" dirty="0"/>
              <a:t>____ The cleaning crew/employees receive training about the disinfection method and frequency</a:t>
            </a:r>
          </a:p>
          <a:p>
            <a:r>
              <a:rPr lang="en-US" sz="1300" dirty="0"/>
              <a:t>____ 10% bleach water or disinfectant used appropriately</a:t>
            </a:r>
          </a:p>
          <a:p>
            <a:r>
              <a:rPr lang="en-US" sz="1300" dirty="0"/>
              <a:t>____ The team conducts a comprehensive cleaning in all common surfaces (sewing machines, forklifts)</a:t>
            </a:r>
          </a:p>
          <a:p>
            <a:r>
              <a:rPr lang="en-US" sz="1300" dirty="0"/>
              <a:t>____  The team conducts a comprehensive cleaning in all offices, desk and conference room (cabinets, desk, table and chair surfaces)</a:t>
            </a:r>
          </a:p>
          <a:p>
            <a:r>
              <a:rPr lang="en-US" sz="1300" dirty="0"/>
              <a:t>____ The team conducts a comprehensive cleaning in all general objects often used or touched (doors, windows, handles, faucets, sinks, 	bathrooms)</a:t>
            </a:r>
          </a:p>
          <a:p>
            <a:r>
              <a:rPr lang="en-US" sz="1300" dirty="0"/>
              <a:t>____ The team conducts a comprehensive cleaning in lunchrooms or eating surfaces (tables, vending machines, etc.)</a:t>
            </a:r>
          </a:p>
          <a:p>
            <a:r>
              <a:rPr lang="en-US" sz="1300" dirty="0"/>
              <a:t>____ The team conducts a comprehensive cleaning in all common surface of transportation vehicles (Seat surfaces, hails, belts, door, 	windows, floor)</a:t>
            </a:r>
          </a:p>
          <a:p>
            <a:r>
              <a:rPr lang="en-US" sz="1300" dirty="0"/>
              <a:t>____ The team conducts a comprehensive cleaning of floors, walls and multiuse areas</a:t>
            </a:r>
          </a:p>
        </p:txBody>
      </p:sp>
      <p:cxnSp>
        <p:nvCxnSpPr>
          <p:cNvPr id="26" name="Straight Connector 2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5F14110-534E-4CCB-AAA5-B27C58F3B78E}"/>
              </a:ext>
            </a:extLst>
          </p:cNvPr>
          <p:cNvSpPr>
            <a:spLocks noGrp="1"/>
          </p:cNvSpPr>
          <p:nvPr>
            <p:ph type="sldNum" sz="quarter" idx="12"/>
          </p:nvPr>
        </p:nvSpPr>
        <p:spPr>
          <a:xfrm>
            <a:off x="8610600" y="6492240"/>
            <a:ext cx="2743200" cy="365125"/>
          </a:xfrm>
        </p:spPr>
        <p:txBody>
          <a:bodyPr>
            <a:normAutofit/>
          </a:bodyPr>
          <a:lstStyle/>
          <a:p>
            <a:pPr>
              <a:spcAft>
                <a:spcPts val="600"/>
              </a:spcAft>
            </a:pPr>
            <a:fld id="{4A9BE1CC-3292-48C1-B440-40C470FBEE1F}" type="slidenum">
              <a:rPr lang="en-US" smtClean="0"/>
              <a:pPr>
                <a:spcAft>
                  <a:spcPts val="600"/>
                </a:spcAft>
              </a:pPr>
              <a:t>20</a:t>
            </a:fld>
            <a:endParaRPr lang="en-US"/>
          </a:p>
        </p:txBody>
      </p:sp>
    </p:spTree>
    <p:extLst>
      <p:ext uri="{BB962C8B-B14F-4D97-AF65-F5344CB8AC3E}">
        <p14:creationId xmlns:p14="http://schemas.microsoft.com/office/powerpoint/2010/main" val="1598139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F0CC01-B5F6-462A-A5AF-FE3FBDB9F544}"/>
              </a:ext>
            </a:extLst>
          </p:cNvPr>
          <p:cNvSpPr>
            <a:spLocks noGrp="1"/>
          </p:cNvSpPr>
          <p:nvPr>
            <p:ph type="title"/>
          </p:nvPr>
        </p:nvSpPr>
        <p:spPr>
          <a:xfrm>
            <a:off x="793662" y="386930"/>
            <a:ext cx="10066122" cy="1298448"/>
          </a:xfrm>
        </p:spPr>
        <p:txBody>
          <a:bodyPr anchor="b">
            <a:normAutofit/>
          </a:bodyPr>
          <a:lstStyle/>
          <a:p>
            <a:r>
              <a:rPr lang="en-US" sz="3000" dirty="0"/>
              <a:t>Van drivers and those using their personal vehicle must follow the New Horizons Rehabilitation Services, Inc. Protocols</a:t>
            </a:r>
          </a:p>
        </p:txBody>
      </p:sp>
      <p:sp>
        <p:nvSpPr>
          <p:cNvPr id="19"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162774-DCA6-4F4E-8074-99EAC250D668}"/>
              </a:ext>
            </a:extLst>
          </p:cNvPr>
          <p:cNvSpPr>
            <a:spLocks noGrp="1"/>
          </p:cNvSpPr>
          <p:nvPr>
            <p:ph idx="1"/>
          </p:nvPr>
        </p:nvSpPr>
        <p:spPr>
          <a:xfrm>
            <a:off x="154746" y="2304080"/>
            <a:ext cx="5668680" cy="3892731"/>
          </a:xfrm>
        </p:spPr>
        <p:txBody>
          <a:bodyPr vert="horz" lIns="91440" tIns="45720" rIns="91440" bIns="45720" rtlCol="0" anchor="ctr">
            <a:normAutofit/>
          </a:bodyPr>
          <a:lstStyle/>
          <a:p>
            <a:r>
              <a:rPr lang="en-US" sz="1600" dirty="0"/>
              <a:t>All surfaces, seats, dashboards, door handles, seatbelts, etc., must be wiped down with a disinfectant solution daily</a:t>
            </a:r>
          </a:p>
          <a:p>
            <a:r>
              <a:rPr lang="en-US" sz="1600" dirty="0"/>
              <a:t>Supply of antibacterial gel/hand sanitizer for persons to use upon boarding the van and as needed</a:t>
            </a:r>
          </a:p>
          <a:p>
            <a:r>
              <a:rPr lang="en-US" sz="1600" dirty="0"/>
              <a:t>Masks will be required for the driver until lifted by Director of Safety</a:t>
            </a:r>
          </a:p>
          <a:p>
            <a:r>
              <a:rPr lang="en-US" sz="1600" dirty="0"/>
              <a:t>The use of masks by passengers is required until lifted by Director of Safety</a:t>
            </a:r>
            <a:endParaRPr lang="en-US" sz="1600" dirty="0">
              <a:solidFill>
                <a:srgbClr val="FF0000"/>
              </a:solidFill>
              <a:cs typeface="Calibri"/>
            </a:endParaRPr>
          </a:p>
          <a:p>
            <a:r>
              <a:rPr lang="en-US" sz="1600" dirty="0">
                <a:solidFill>
                  <a:srgbClr val="FF0000"/>
                </a:solidFill>
              </a:rPr>
              <a:t>Employees who are not feeling well should inform their manager and as has been mentioned, if you are sick from anything, STAY HOME!</a:t>
            </a:r>
          </a:p>
        </p:txBody>
      </p:sp>
      <p:pic>
        <p:nvPicPr>
          <p:cNvPr id="7" name="Picture 6" descr="A van parked in front of a car&#10;&#10;Description automatically generated">
            <a:extLst>
              <a:ext uri="{FF2B5EF4-FFF2-40B4-BE49-F238E27FC236}">
                <a16:creationId xmlns:a16="http://schemas.microsoft.com/office/drawing/2014/main" id="{0329FEBA-4932-4733-801E-13BDD6FD621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051" r="13483" b="-2"/>
          <a:stretch/>
        </p:blipFill>
        <p:spPr>
          <a:xfrm>
            <a:off x="5911532" y="2484255"/>
            <a:ext cx="5150277" cy="3714244"/>
          </a:xfrm>
          <a:prstGeom prst="rect">
            <a:avLst/>
          </a:prstGeom>
        </p:spPr>
      </p:pic>
      <p:sp>
        <p:nvSpPr>
          <p:cNvPr id="23" name="Rectangle 22">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0E28C17-B7F1-4A5E-85B1-3339F7BE7C4B}"/>
              </a:ext>
            </a:extLst>
          </p:cNvPr>
          <p:cNvSpPr>
            <a:spLocks noGrp="1"/>
          </p:cNvSpPr>
          <p:nvPr>
            <p:ph type="sldNum" sz="quarter" idx="12"/>
          </p:nvPr>
        </p:nvSpPr>
        <p:spPr>
          <a:xfrm>
            <a:off x="8610600" y="6492240"/>
            <a:ext cx="2743200" cy="365125"/>
          </a:xfrm>
        </p:spPr>
        <p:txBody>
          <a:bodyPr>
            <a:normAutofit/>
          </a:bodyPr>
          <a:lstStyle/>
          <a:p>
            <a:pPr>
              <a:spcAft>
                <a:spcPts val="600"/>
              </a:spcAft>
            </a:pPr>
            <a:fld id="{4A9BE1CC-3292-48C1-B440-40C470FBEE1F}" type="slidenum">
              <a:rPr lang="en-US" smtClean="0"/>
              <a:pPr>
                <a:spcAft>
                  <a:spcPts val="600"/>
                </a:spcAft>
              </a:pPr>
              <a:t>21</a:t>
            </a:fld>
            <a:endParaRPr lang="en-US"/>
          </a:p>
        </p:txBody>
      </p:sp>
    </p:spTree>
    <p:extLst>
      <p:ext uri="{BB962C8B-B14F-4D97-AF65-F5344CB8AC3E}">
        <p14:creationId xmlns:p14="http://schemas.microsoft.com/office/powerpoint/2010/main" val="1305436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F251-886F-4CD7-A72E-9CEC302472E0}"/>
              </a:ext>
            </a:extLst>
          </p:cNvPr>
          <p:cNvSpPr>
            <a:spLocks noGrp="1"/>
          </p:cNvSpPr>
          <p:nvPr>
            <p:ph type="title"/>
          </p:nvPr>
        </p:nvSpPr>
        <p:spPr>
          <a:xfrm>
            <a:off x="1136428" y="627564"/>
            <a:ext cx="7474172" cy="1325563"/>
          </a:xfrm>
        </p:spPr>
        <p:txBody>
          <a:bodyPr>
            <a:normAutofit/>
          </a:bodyPr>
          <a:lstStyle/>
          <a:p>
            <a:r>
              <a:rPr lang="en-US"/>
              <a:t>Isolation Protocol </a:t>
            </a:r>
          </a:p>
        </p:txBody>
      </p:sp>
      <p:sp>
        <p:nvSpPr>
          <p:cNvPr id="3" name="Content Placeholder 2">
            <a:extLst>
              <a:ext uri="{FF2B5EF4-FFF2-40B4-BE49-F238E27FC236}">
                <a16:creationId xmlns:a16="http://schemas.microsoft.com/office/drawing/2014/main" id="{B4F692E4-7CEE-4608-A0C4-CA83D11659B5}"/>
              </a:ext>
            </a:extLst>
          </p:cNvPr>
          <p:cNvSpPr>
            <a:spLocks noGrp="1"/>
          </p:cNvSpPr>
          <p:nvPr>
            <p:ph idx="1"/>
          </p:nvPr>
        </p:nvSpPr>
        <p:spPr>
          <a:xfrm>
            <a:off x="1136428" y="1687330"/>
            <a:ext cx="6467867" cy="4443302"/>
          </a:xfrm>
        </p:spPr>
        <p:txBody>
          <a:bodyPr vert="horz" lIns="91440" tIns="45720" rIns="91440" bIns="45720" rtlCol="0" anchor="ctr">
            <a:normAutofit lnSpcReduction="10000"/>
          </a:bodyPr>
          <a:lstStyle/>
          <a:p>
            <a:r>
              <a:rPr lang="en-US" sz="2000" dirty="0"/>
              <a:t>Isolation Protocol for all persons who become ill at work: </a:t>
            </a:r>
          </a:p>
          <a:p>
            <a:r>
              <a:rPr lang="en-US" sz="2000" dirty="0"/>
              <a:t>Advise everyone that if a person feels ill, or if someone observes that another person is exhibiting symptoms of any illness at work, they are to contact the Services Coordinator if a person served, the Foreman or Branch Manager if Staff or an Hourly Employee.</a:t>
            </a:r>
          </a:p>
          <a:p>
            <a:r>
              <a:rPr lang="en-US" sz="2000" dirty="0"/>
              <a:t>If the Services Coordinator, Foreman or Branch Manager is contacted by anyone with a suspected infection, they must ask the person to go directly home or to the designated Isolation Room.</a:t>
            </a:r>
          </a:p>
          <a:p>
            <a:r>
              <a:rPr lang="en-US" sz="2000" dirty="0"/>
              <a:t>Isolation Room to be determined by Branch Manger </a:t>
            </a:r>
          </a:p>
          <a:p>
            <a:r>
              <a:rPr lang="en-US" sz="2000" dirty="0"/>
              <a:t>In the community, isolated the person to the extend possible and contact Services Coordinator or Manager.  </a:t>
            </a:r>
          </a:p>
          <a:p>
            <a:r>
              <a:rPr lang="en-US" sz="2000" dirty="0"/>
              <a:t>Contact the home to pick the person up at the location immediately.  </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1A3FAA9-39E8-4488-901E-D7877FBB384E}"/>
              </a:ext>
            </a:extLst>
          </p:cNvPr>
          <p:cNvPicPr>
            <a:picLocks noChangeAspect="1"/>
          </p:cNvPicPr>
          <p:nvPr/>
        </p:nvPicPr>
        <p:blipFill>
          <a:blip r:embed="rId2"/>
          <a:stretch>
            <a:fillRect/>
          </a:stretch>
        </p:blipFill>
        <p:spPr>
          <a:xfrm>
            <a:off x="9254442" y="3262606"/>
            <a:ext cx="1462088" cy="332788"/>
          </a:xfrm>
          <a:prstGeom prst="rect">
            <a:avLst/>
          </a:prstGeom>
        </p:spPr>
      </p:pic>
      <p:sp>
        <p:nvSpPr>
          <p:cNvPr id="5" name="Slide Number Placeholder 4">
            <a:extLst>
              <a:ext uri="{FF2B5EF4-FFF2-40B4-BE49-F238E27FC236}">
                <a16:creationId xmlns:a16="http://schemas.microsoft.com/office/drawing/2014/main" id="{BDE4FD8B-FDE2-433A-BFAE-4083311DFED4}"/>
              </a:ext>
            </a:extLst>
          </p:cNvPr>
          <p:cNvSpPr>
            <a:spLocks noGrp="1"/>
          </p:cNvSpPr>
          <p:nvPr>
            <p:ph type="sldNum" sz="quarter" idx="12"/>
          </p:nvPr>
        </p:nvSpPr>
        <p:spPr/>
        <p:txBody>
          <a:bodyPr/>
          <a:lstStyle/>
          <a:p>
            <a:fld id="{4A9BE1CC-3292-48C1-B440-40C470FBEE1F}" type="slidenum">
              <a:rPr lang="en-US" smtClean="0"/>
              <a:t>22</a:t>
            </a:fld>
            <a:endParaRPr lang="en-US"/>
          </a:p>
        </p:txBody>
      </p:sp>
    </p:spTree>
    <p:extLst>
      <p:ext uri="{BB962C8B-B14F-4D97-AF65-F5344CB8AC3E}">
        <p14:creationId xmlns:p14="http://schemas.microsoft.com/office/powerpoint/2010/main" val="416628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0F70CF-2A92-4B6F-A6D1-E8A6FF336549}"/>
              </a:ext>
            </a:extLst>
          </p:cNvPr>
          <p:cNvSpPr>
            <a:spLocks noGrp="1"/>
          </p:cNvSpPr>
          <p:nvPr>
            <p:ph type="title"/>
          </p:nvPr>
        </p:nvSpPr>
        <p:spPr>
          <a:xfrm>
            <a:off x="686834" y="1153572"/>
            <a:ext cx="3200400" cy="4461163"/>
          </a:xfrm>
        </p:spPr>
        <p:txBody>
          <a:bodyPr>
            <a:normAutofit/>
          </a:bodyPr>
          <a:lstStyle/>
          <a:p>
            <a:r>
              <a:rPr lang="en-US" b="1">
                <a:solidFill>
                  <a:srgbClr val="FFFFFF"/>
                </a:solidFill>
              </a:rPr>
              <a:t>Isolation Procedures </a:t>
            </a:r>
          </a:p>
        </p:txBody>
      </p:sp>
      <p:sp>
        <p:nvSpPr>
          <p:cNvPr id="24" name="Arc 2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05488AC-AAAD-4E69-9B59-21820C356017}"/>
              </a:ext>
            </a:extLst>
          </p:cNvPr>
          <p:cNvSpPr>
            <a:spLocks noGrp="1"/>
          </p:cNvSpPr>
          <p:nvPr>
            <p:ph idx="1"/>
          </p:nvPr>
        </p:nvSpPr>
        <p:spPr>
          <a:xfrm>
            <a:off x="4447308" y="591344"/>
            <a:ext cx="6906491" cy="5585619"/>
          </a:xfrm>
        </p:spPr>
        <p:txBody>
          <a:bodyPr anchor="ctr">
            <a:normAutofit/>
          </a:bodyPr>
          <a:lstStyle/>
          <a:p>
            <a:r>
              <a:rPr lang="en-US" sz="1500" dirty="0"/>
              <a:t>Once the suspected ill</a:t>
            </a:r>
            <a:r>
              <a:rPr lang="en-US" sz="1500" dirty="0">
                <a:solidFill>
                  <a:srgbClr val="FF0000"/>
                </a:solidFill>
              </a:rPr>
              <a:t> </a:t>
            </a:r>
            <a:r>
              <a:rPr lang="en-US" sz="1500" dirty="0"/>
              <a:t>person is put in Isolation, immediately contact the home if a person served, if an hourly person or staff, they are to be sent home immediately.</a:t>
            </a:r>
            <a:endParaRPr lang="en-US" sz="1500" dirty="0">
              <a:cs typeface="Calibri"/>
            </a:endParaRPr>
          </a:p>
          <a:p>
            <a:r>
              <a:rPr lang="en-US" sz="1500" dirty="0"/>
              <a:t>Anyone working with a suspected ill person, must have on gloves and mask.</a:t>
            </a:r>
          </a:p>
          <a:p>
            <a:r>
              <a:rPr lang="en-US" sz="1500" dirty="0"/>
              <a:t>The Services Coordinator, Foreman or Manager,  should do the following:</a:t>
            </a:r>
          </a:p>
          <a:p>
            <a:pPr lvl="1"/>
            <a:r>
              <a:rPr lang="en-US" sz="1400" dirty="0"/>
              <a:t>Ensure that in all cases, the isolation area and work area is thoroughly cleaned and disinfected, in addition to all other common surfaces recently touched by the suspected infected person.  All persons doing this cleaning must wear medical grade gloves and mask.</a:t>
            </a:r>
          </a:p>
        </p:txBody>
      </p:sp>
      <p:sp>
        <p:nvSpPr>
          <p:cNvPr id="5" name="Slide Number Placeholder 4">
            <a:extLst>
              <a:ext uri="{FF2B5EF4-FFF2-40B4-BE49-F238E27FC236}">
                <a16:creationId xmlns:a16="http://schemas.microsoft.com/office/drawing/2014/main" id="{D80672F6-8CFF-4D2D-B525-C2BDC30E9054}"/>
              </a:ext>
            </a:extLst>
          </p:cNvPr>
          <p:cNvSpPr>
            <a:spLocks noGrp="1"/>
          </p:cNvSpPr>
          <p:nvPr>
            <p:ph type="sldNum" sz="quarter" idx="12"/>
          </p:nvPr>
        </p:nvSpPr>
        <p:spPr>
          <a:xfrm>
            <a:off x="9541564" y="6356350"/>
            <a:ext cx="1812235" cy="365125"/>
          </a:xfrm>
        </p:spPr>
        <p:txBody>
          <a:bodyPr>
            <a:normAutofit/>
          </a:bodyPr>
          <a:lstStyle/>
          <a:p>
            <a:pPr>
              <a:spcAft>
                <a:spcPts val="600"/>
              </a:spcAft>
            </a:pPr>
            <a:fld id="{4A9BE1CC-3292-48C1-B440-40C470FBEE1F}" type="slidenum">
              <a:rPr lang="en-US" smtClean="0"/>
              <a:pPr>
                <a:spcAft>
                  <a:spcPts val="600"/>
                </a:spcAft>
              </a:pPr>
              <a:t>23</a:t>
            </a:fld>
            <a:endParaRPr lang="en-US"/>
          </a:p>
        </p:txBody>
      </p:sp>
    </p:spTree>
    <p:extLst>
      <p:ext uri="{BB962C8B-B14F-4D97-AF65-F5344CB8AC3E}">
        <p14:creationId xmlns:p14="http://schemas.microsoft.com/office/powerpoint/2010/main" val="1647370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8EFD9D-1223-48B7-BC27-28F47BF40ED0}"/>
              </a:ext>
            </a:extLst>
          </p:cNvPr>
          <p:cNvSpPr>
            <a:spLocks noGrp="1"/>
          </p:cNvSpPr>
          <p:nvPr>
            <p:ph type="title"/>
          </p:nvPr>
        </p:nvSpPr>
        <p:spPr>
          <a:xfrm>
            <a:off x="747486" y="718290"/>
            <a:ext cx="6857322" cy="5356748"/>
          </a:xfrm>
        </p:spPr>
        <p:txBody>
          <a:bodyPr vert="horz" lIns="91440" tIns="45720" rIns="91440" bIns="45720" rtlCol="0" anchor="b">
            <a:normAutofit fontScale="90000"/>
          </a:bodyPr>
          <a:lstStyle/>
          <a:p>
            <a:pPr>
              <a:spcBef>
                <a:spcPts val="1000"/>
              </a:spcBef>
            </a:pPr>
            <a:r>
              <a:rPr lang="en-US" sz="6000" kern="1200" dirty="0">
                <a:latin typeface="+mj-lt"/>
                <a:ea typeface="+mj-ea"/>
                <a:cs typeface="+mj-cs"/>
              </a:rPr>
              <a:t>Isolation protocols for </a:t>
            </a:r>
            <a:r>
              <a:rPr lang="en-US" sz="6000" dirty="0"/>
              <a:t>community</a:t>
            </a:r>
            <a:br>
              <a:rPr lang="en-US" sz="6000" dirty="0"/>
            </a:br>
            <a:r>
              <a:rPr lang="en-US" sz="2000" dirty="0">
                <a:latin typeface="Calibri"/>
                <a:cs typeface="Calibri"/>
              </a:rPr>
              <a:t>Should a person served start showing symptoms of </a:t>
            </a:r>
            <a:r>
              <a:rPr lang="en-US" sz="2000" dirty="0">
                <a:solidFill>
                  <a:srgbClr val="FF0000"/>
                </a:solidFill>
                <a:latin typeface="Calibri"/>
                <a:cs typeface="Calibri"/>
              </a:rPr>
              <a:t>any illness</a:t>
            </a:r>
            <a:r>
              <a:rPr lang="en-US" sz="2000" dirty="0">
                <a:latin typeface="Calibri"/>
                <a:cs typeface="Calibri"/>
              </a:rPr>
              <a:t> in the community, the following are procedures for the staff.   </a:t>
            </a:r>
            <a:endParaRPr lang="en-US" sz="2000" dirty="0">
              <a:ea typeface="+mj-lt"/>
              <a:cs typeface="+mj-lt"/>
            </a:endParaRPr>
          </a:p>
          <a:p>
            <a:pPr marL="285750" indent="-285750">
              <a:spcBef>
                <a:spcPts val="1000"/>
              </a:spcBef>
              <a:buFont typeface="Arial"/>
              <a:buChar char="•"/>
            </a:pPr>
            <a:r>
              <a:rPr lang="en-US" sz="2000" dirty="0">
                <a:latin typeface="Calibri"/>
                <a:cs typeface="Calibri"/>
              </a:rPr>
              <a:t>Contact the Service Coordinator to see if the person can be picked up from the site and have them stay isolated someplace until the home arrives. </a:t>
            </a:r>
            <a:endParaRPr lang="en-US" sz="2000" dirty="0">
              <a:ea typeface="+mj-lt"/>
              <a:cs typeface="+mj-lt"/>
            </a:endParaRPr>
          </a:p>
          <a:p>
            <a:pPr marL="285750" indent="-285750">
              <a:spcBef>
                <a:spcPts val="1000"/>
              </a:spcBef>
              <a:buFont typeface="Arial"/>
              <a:buChar char="•"/>
            </a:pPr>
            <a:r>
              <a:rPr lang="en-US" sz="2000" dirty="0">
                <a:latin typeface="Calibri"/>
                <a:cs typeface="Calibri"/>
              </a:rPr>
              <a:t>Depending on location and if there is staff or guardian at the home, the staff may drop them off at the home </a:t>
            </a:r>
            <a:endParaRPr lang="en-US" sz="2000" dirty="0">
              <a:ea typeface="+mj-lt"/>
              <a:cs typeface="+mj-lt"/>
            </a:endParaRPr>
          </a:p>
          <a:p>
            <a:pPr marL="285750" indent="-285750">
              <a:spcBef>
                <a:spcPts val="1000"/>
              </a:spcBef>
              <a:buFont typeface="Arial"/>
              <a:buChar char="•"/>
            </a:pPr>
            <a:r>
              <a:rPr lang="en-US" sz="2000" dirty="0">
                <a:latin typeface="Calibri"/>
                <a:cs typeface="Calibri"/>
              </a:rPr>
              <a:t>If they need to be transported back to the location to be picked up, keep them as far away in the vehicle as possible from others and be sure ALL are wearing a face covering. </a:t>
            </a:r>
            <a:r>
              <a:rPr lang="en-US" sz="2000" kern="1200" dirty="0">
                <a:latin typeface="+mj-lt"/>
                <a:ea typeface="+mj-ea"/>
                <a:cs typeface="+mj-cs"/>
              </a:rPr>
              <a:t> </a:t>
            </a:r>
            <a:br>
              <a:rPr lang="en-US" sz="2000" kern="1200" dirty="0">
                <a:latin typeface="+mj-lt"/>
                <a:ea typeface="+mj-ea"/>
                <a:cs typeface="+mj-cs"/>
              </a:rPr>
            </a:br>
            <a:br>
              <a:rPr lang="en-US" sz="2000" kern="1200" dirty="0">
                <a:latin typeface="+mj-lt"/>
                <a:ea typeface="+mj-ea"/>
                <a:cs typeface="+mj-cs"/>
              </a:rPr>
            </a:br>
            <a:r>
              <a:rPr lang="en-US" sz="2000" b="1" kern="1200" dirty="0">
                <a:latin typeface="+mj-lt"/>
                <a:ea typeface="+mj-ea"/>
                <a:cs typeface="+mj-cs"/>
              </a:rPr>
              <a:t>Inform the point of contact at the location so they may implement their cleaning procedures.</a:t>
            </a:r>
            <a:br>
              <a:rPr lang="en-US" sz="2000" kern="1200" dirty="0">
                <a:latin typeface="+mj-lt"/>
                <a:ea typeface="+mj-ea"/>
                <a:cs typeface="+mj-cs"/>
              </a:rPr>
            </a:br>
            <a:br>
              <a:rPr lang="en-US" sz="1200" kern="1200" dirty="0"/>
            </a:br>
            <a:endParaRPr lang="en-US" sz="1200" kern="1200" dirty="0">
              <a:latin typeface="+mj-lt"/>
              <a:cs typeface="Calibri Light"/>
            </a:endParaRPr>
          </a:p>
        </p:txBody>
      </p:sp>
      <p:pic>
        <p:nvPicPr>
          <p:cNvPr id="21" name="Graphic 14" descr="Group">
            <a:extLst>
              <a:ext uri="{FF2B5EF4-FFF2-40B4-BE49-F238E27FC236}">
                <a16:creationId xmlns:a16="http://schemas.microsoft.com/office/drawing/2014/main" id="{1332B176-B668-4787-9399-260C6708FE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9140" y="2209474"/>
            <a:ext cx="2489416" cy="2489416"/>
          </a:xfrm>
          <a:prstGeom prst="rect">
            <a:avLst/>
          </a:prstGeom>
        </p:spPr>
      </p:pic>
      <p:sp>
        <p:nvSpPr>
          <p:cNvPr id="4" name="Slide Number Placeholder 3">
            <a:extLst>
              <a:ext uri="{FF2B5EF4-FFF2-40B4-BE49-F238E27FC236}">
                <a16:creationId xmlns:a16="http://schemas.microsoft.com/office/drawing/2014/main" id="{F7181E03-3120-4D64-931C-9C9846A8B7E0}"/>
              </a:ext>
            </a:extLst>
          </p:cNvPr>
          <p:cNvSpPr>
            <a:spLocks noGrp="1"/>
          </p:cNvSpPr>
          <p:nvPr>
            <p:ph type="sldNum" sz="quarter" idx="12"/>
          </p:nvPr>
        </p:nvSpPr>
        <p:spPr>
          <a:xfrm>
            <a:off x="9684689" y="4887261"/>
            <a:ext cx="1669112" cy="1008213"/>
          </a:xfrm>
        </p:spPr>
        <p:txBody>
          <a:bodyPr vert="horz" lIns="91440" tIns="45720" rIns="91440" bIns="45720" rtlCol="0" anchor="ctr">
            <a:normAutofit/>
          </a:bodyPr>
          <a:lstStyle/>
          <a:p>
            <a:pPr>
              <a:lnSpc>
                <a:spcPct val="90000"/>
              </a:lnSpc>
              <a:spcAft>
                <a:spcPts val="600"/>
              </a:spcAft>
            </a:pPr>
            <a:fld id="{4A9BE1CC-3292-48C1-B440-40C470FBEE1F}" type="slidenum">
              <a:rPr lang="en-US" sz="1400">
                <a:solidFill>
                  <a:srgbClr val="FFFFFF"/>
                </a:solidFill>
              </a:rPr>
              <a:pPr>
                <a:lnSpc>
                  <a:spcPct val="90000"/>
                </a:lnSpc>
                <a:spcAft>
                  <a:spcPts val="600"/>
                </a:spcAft>
              </a:pPr>
              <a:t>24</a:t>
            </a:fld>
            <a:endParaRPr lang="en-US" sz="1400">
              <a:solidFill>
                <a:srgbClr val="FFFFFF"/>
              </a:solidFill>
            </a:endParaRPr>
          </a:p>
        </p:txBody>
      </p:sp>
    </p:spTree>
    <p:extLst>
      <p:ext uri="{BB962C8B-B14F-4D97-AF65-F5344CB8AC3E}">
        <p14:creationId xmlns:p14="http://schemas.microsoft.com/office/powerpoint/2010/main" val="1836272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8EFD9D-1223-48B7-BC27-28F47BF40ED0}"/>
              </a:ext>
            </a:extLst>
          </p:cNvPr>
          <p:cNvSpPr>
            <a:spLocks noGrp="1"/>
          </p:cNvSpPr>
          <p:nvPr>
            <p:ph type="title"/>
          </p:nvPr>
        </p:nvSpPr>
        <p:spPr>
          <a:xfrm>
            <a:off x="747486" y="718290"/>
            <a:ext cx="6857322" cy="5356748"/>
          </a:xfrm>
        </p:spPr>
        <p:txBody>
          <a:bodyPr vert="horz" lIns="91440" tIns="45720" rIns="91440" bIns="45720" rtlCol="0" anchor="b">
            <a:normAutofit fontScale="90000"/>
          </a:bodyPr>
          <a:lstStyle/>
          <a:p>
            <a:pPr>
              <a:spcBef>
                <a:spcPts val="1000"/>
              </a:spcBef>
            </a:pPr>
            <a:r>
              <a:rPr lang="en-US" sz="2800" kern="1200" dirty="0">
                <a:latin typeface="+mj-lt"/>
                <a:ea typeface="+mj-ea"/>
                <a:cs typeface="+mj-cs"/>
              </a:rPr>
              <a:t>Isolation protocols for </a:t>
            </a:r>
            <a:r>
              <a:rPr lang="en-US" sz="2800" dirty="0"/>
              <a:t>community – continued</a:t>
            </a:r>
            <a:br>
              <a:rPr lang="en-US" sz="2400" dirty="0">
                <a:cs typeface="Calibri Light"/>
              </a:rPr>
            </a:br>
            <a:br>
              <a:rPr lang="en-US" sz="6000" dirty="0"/>
            </a:br>
            <a:br>
              <a:rPr lang="en-US" sz="1800" dirty="0"/>
            </a:br>
            <a:r>
              <a:rPr lang="en-US" sz="1800" dirty="0">
                <a:latin typeface="Calibri"/>
                <a:cs typeface="Calibri"/>
              </a:rPr>
              <a:t>When back at the facility, if possible, keep them isolated in the van until the home arrives.  If they must enter, take the shortest way to the isolation area in the facility. </a:t>
            </a:r>
            <a:endParaRPr lang="en-US" sz="1800" dirty="0">
              <a:ea typeface="+mj-lt"/>
              <a:cs typeface="+mj-lt"/>
            </a:endParaRPr>
          </a:p>
          <a:p>
            <a:pPr marL="285750" indent="-285750">
              <a:spcBef>
                <a:spcPts val="1000"/>
              </a:spcBef>
              <a:buFont typeface="Arial"/>
              <a:buChar char="•"/>
            </a:pPr>
            <a:r>
              <a:rPr lang="en-US" sz="1800" dirty="0">
                <a:latin typeface="Calibri"/>
                <a:cs typeface="Calibri"/>
              </a:rPr>
              <a:t>Once the person is out of the van, it must be sanitized completely </a:t>
            </a:r>
            <a:endParaRPr lang="en-US" sz="1800" dirty="0">
              <a:ea typeface="+mj-lt"/>
              <a:cs typeface="+mj-lt"/>
            </a:endParaRPr>
          </a:p>
          <a:p>
            <a:pPr marL="285750" indent="-285750">
              <a:spcBef>
                <a:spcPts val="1000"/>
              </a:spcBef>
              <a:buFont typeface="Arial"/>
              <a:buChar char="•"/>
            </a:pPr>
            <a:r>
              <a:rPr lang="en-US" sz="1800" dirty="0">
                <a:latin typeface="Calibri"/>
                <a:cs typeface="Calibri"/>
              </a:rPr>
              <a:t>If the person had come into the facility, all areas should be cleaned and sanitized again, even if they had just been done. </a:t>
            </a:r>
            <a:endParaRPr lang="en-US" sz="1800" dirty="0">
              <a:ea typeface="+mj-lt"/>
              <a:cs typeface="+mj-lt"/>
            </a:endParaRPr>
          </a:p>
          <a:p>
            <a:pPr marL="285750" indent="-285750">
              <a:spcBef>
                <a:spcPts val="1000"/>
              </a:spcBef>
              <a:buFont typeface="Arial"/>
              <a:buChar char="•"/>
            </a:pPr>
            <a:r>
              <a:rPr lang="en-US" sz="1800" dirty="0">
                <a:latin typeface="Calibri"/>
                <a:cs typeface="Calibri"/>
              </a:rPr>
              <a:t>If a staff starts to show illness symptoms, contact the Services Coordinator, Manager or Foreman, so arrangements can be made to possibly pick up the persons served from the site, have the staff drive the van back to the location.  They are to drop the keys at the door and head to their vehicle and leave. </a:t>
            </a:r>
            <a:endParaRPr lang="en-US" sz="1800" dirty="0">
              <a:ea typeface="+mj-lt"/>
              <a:cs typeface="+mj-lt"/>
            </a:endParaRPr>
          </a:p>
          <a:p>
            <a:pPr marL="285750" indent="-285750">
              <a:spcBef>
                <a:spcPts val="1000"/>
              </a:spcBef>
              <a:buFont typeface="Arial"/>
              <a:buChar char="•"/>
            </a:pPr>
            <a:r>
              <a:rPr lang="en-US" sz="1800" dirty="0">
                <a:latin typeface="Calibri"/>
                <a:cs typeface="Calibri"/>
              </a:rPr>
              <a:t>All persons not showing symptoms when returning would go directly to wash hands etc. </a:t>
            </a:r>
            <a:r>
              <a:rPr lang="en-US" sz="1800" kern="1200" dirty="0">
                <a:latin typeface="+mj-lt"/>
                <a:ea typeface="+mj-ea"/>
                <a:cs typeface="+mj-cs"/>
              </a:rPr>
              <a:t> </a:t>
            </a:r>
            <a:br>
              <a:rPr lang="en-US" sz="1200" kern="1200" dirty="0"/>
            </a:br>
            <a:endParaRPr lang="en-US" sz="1200" kern="1200" dirty="0">
              <a:latin typeface="+mj-lt"/>
              <a:cs typeface="Calibri Light"/>
            </a:endParaRPr>
          </a:p>
        </p:txBody>
      </p:sp>
      <p:pic>
        <p:nvPicPr>
          <p:cNvPr id="21" name="Graphic 14" descr="Group">
            <a:extLst>
              <a:ext uri="{FF2B5EF4-FFF2-40B4-BE49-F238E27FC236}">
                <a16:creationId xmlns:a16="http://schemas.microsoft.com/office/drawing/2014/main" id="{1332B176-B668-4787-9399-260C6708FE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9140" y="2209474"/>
            <a:ext cx="2489416" cy="2489416"/>
          </a:xfrm>
          <a:prstGeom prst="rect">
            <a:avLst/>
          </a:prstGeom>
        </p:spPr>
      </p:pic>
      <p:sp>
        <p:nvSpPr>
          <p:cNvPr id="4" name="Slide Number Placeholder 3">
            <a:extLst>
              <a:ext uri="{FF2B5EF4-FFF2-40B4-BE49-F238E27FC236}">
                <a16:creationId xmlns:a16="http://schemas.microsoft.com/office/drawing/2014/main" id="{F7181E03-3120-4D64-931C-9C9846A8B7E0}"/>
              </a:ext>
            </a:extLst>
          </p:cNvPr>
          <p:cNvSpPr>
            <a:spLocks noGrp="1"/>
          </p:cNvSpPr>
          <p:nvPr>
            <p:ph type="sldNum" sz="quarter" idx="12"/>
          </p:nvPr>
        </p:nvSpPr>
        <p:spPr>
          <a:xfrm>
            <a:off x="9684689" y="4887261"/>
            <a:ext cx="1669112" cy="1008213"/>
          </a:xfrm>
        </p:spPr>
        <p:txBody>
          <a:bodyPr vert="horz" lIns="91440" tIns="45720" rIns="91440" bIns="45720" rtlCol="0" anchor="ctr">
            <a:normAutofit/>
          </a:bodyPr>
          <a:lstStyle/>
          <a:p>
            <a:pPr>
              <a:lnSpc>
                <a:spcPct val="90000"/>
              </a:lnSpc>
              <a:spcAft>
                <a:spcPts val="600"/>
              </a:spcAft>
            </a:pPr>
            <a:fld id="{4A9BE1CC-3292-48C1-B440-40C470FBEE1F}" type="slidenum">
              <a:rPr lang="en-US" sz="2000">
                <a:solidFill>
                  <a:srgbClr val="FFFFFF"/>
                </a:solidFill>
              </a:rPr>
              <a:pPr>
                <a:lnSpc>
                  <a:spcPct val="90000"/>
                </a:lnSpc>
                <a:spcAft>
                  <a:spcPts val="600"/>
                </a:spcAft>
              </a:pPr>
              <a:t>25</a:t>
            </a:fld>
            <a:endParaRPr lang="en-US" sz="2000">
              <a:solidFill>
                <a:srgbClr val="FFFFFF"/>
              </a:solidFill>
            </a:endParaRPr>
          </a:p>
        </p:txBody>
      </p:sp>
    </p:spTree>
    <p:extLst>
      <p:ext uri="{BB962C8B-B14F-4D97-AF65-F5344CB8AC3E}">
        <p14:creationId xmlns:p14="http://schemas.microsoft.com/office/powerpoint/2010/main" val="2082908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Shape 21">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6077AE4-7C4C-46BD-9103-ED2AB71BF9F3}"/>
              </a:ext>
            </a:extLst>
          </p:cNvPr>
          <p:cNvSpPr>
            <a:spLocks noGrp="1"/>
          </p:cNvSpPr>
          <p:nvPr>
            <p:ph type="title"/>
          </p:nvPr>
        </p:nvSpPr>
        <p:spPr>
          <a:xfrm>
            <a:off x="934872" y="982272"/>
            <a:ext cx="3388419" cy="4560970"/>
          </a:xfrm>
        </p:spPr>
        <p:txBody>
          <a:bodyPr>
            <a:normAutofit/>
          </a:bodyPr>
          <a:lstStyle/>
          <a:p>
            <a:r>
              <a:rPr lang="en-US" sz="4000" dirty="0">
                <a:solidFill>
                  <a:schemeClr val="bg1"/>
                </a:solidFill>
                <a:ea typeface="+mj-lt"/>
                <a:cs typeface="+mj-lt"/>
              </a:rPr>
              <a:t>PROCEDURES FOR SEP AND COMMUNITY WORK SITES </a:t>
            </a:r>
            <a:endParaRPr lang="en-US" sz="4000" dirty="0">
              <a:solidFill>
                <a:schemeClr val="bg1"/>
              </a:solidFill>
              <a:cs typeface="Calibri Light" panose="020F0302020204030204"/>
            </a:endParaRPr>
          </a:p>
        </p:txBody>
      </p:sp>
      <p:sp>
        <p:nvSpPr>
          <p:cNvPr id="24"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01EBC1EE-0F4A-4C08-AB62-E6C887AB5477}"/>
              </a:ext>
            </a:extLst>
          </p:cNvPr>
          <p:cNvSpPr>
            <a:spLocks noGrp="1"/>
          </p:cNvSpPr>
          <p:nvPr>
            <p:ph idx="1"/>
          </p:nvPr>
        </p:nvSpPr>
        <p:spPr>
          <a:xfrm>
            <a:off x="5221862" y="1719618"/>
            <a:ext cx="5948831" cy="4334629"/>
          </a:xfrm>
        </p:spPr>
        <p:txBody>
          <a:bodyPr anchor="ctr">
            <a:normAutofit/>
          </a:bodyPr>
          <a:lstStyle/>
          <a:p>
            <a:r>
              <a:rPr lang="en-US" sz="1700" dirty="0">
                <a:solidFill>
                  <a:srgbClr val="FEFFFF"/>
                </a:solidFill>
                <a:cs typeface="Calibri"/>
              </a:rPr>
              <a:t>All staff and persons served at any SEP or community work site must adhere to all New Horizons safety protocols,</a:t>
            </a:r>
            <a:r>
              <a:rPr lang="en-US" sz="1700" dirty="0">
                <a:solidFill>
                  <a:srgbClr val="FF0000"/>
                </a:solidFill>
                <a:cs typeface="Calibri"/>
              </a:rPr>
              <a:t> </a:t>
            </a:r>
            <a:r>
              <a:rPr lang="en-US" sz="1700" dirty="0">
                <a:solidFill>
                  <a:schemeClr val="bg1"/>
                </a:solidFill>
                <a:cs typeface="Calibri"/>
              </a:rPr>
              <a:t>along with those of the employer. </a:t>
            </a:r>
            <a:r>
              <a:rPr lang="en-US" sz="1700" dirty="0">
                <a:solidFill>
                  <a:srgbClr val="FEFFFF"/>
                </a:solidFill>
                <a:cs typeface="Calibri"/>
              </a:rPr>
              <a:t> </a:t>
            </a:r>
          </a:p>
          <a:p>
            <a:r>
              <a:rPr lang="en-US" sz="1700" dirty="0">
                <a:solidFill>
                  <a:schemeClr val="bg1"/>
                </a:solidFill>
                <a:cs typeface="Calibri"/>
              </a:rPr>
              <a:t>Proper PPE should be kept with staff at all sites</a:t>
            </a:r>
            <a:endParaRPr lang="en-US" sz="1700" dirty="0">
              <a:solidFill>
                <a:schemeClr val="bg1"/>
              </a:solidFill>
              <a:ea typeface="+mn-lt"/>
              <a:cs typeface="+mn-lt"/>
            </a:endParaRPr>
          </a:p>
          <a:p>
            <a:r>
              <a:rPr lang="en-US" sz="1700" dirty="0">
                <a:solidFill>
                  <a:srgbClr val="FEFFFF"/>
                </a:solidFill>
                <a:cs typeface="Calibri"/>
              </a:rPr>
              <a:t>New Horizons nor any of its staff, may dictate to a company or employer what procedures they should have, so if the employer does not have any in place, we are still to follow those of New Horizons. </a:t>
            </a:r>
            <a:endParaRPr lang="en-US" sz="1700" dirty="0">
              <a:solidFill>
                <a:srgbClr val="FEFFFF"/>
              </a:solidFill>
            </a:endParaRPr>
          </a:p>
        </p:txBody>
      </p:sp>
      <p:sp>
        <p:nvSpPr>
          <p:cNvPr id="4" name="Slide Number Placeholder 3">
            <a:extLst>
              <a:ext uri="{FF2B5EF4-FFF2-40B4-BE49-F238E27FC236}">
                <a16:creationId xmlns:a16="http://schemas.microsoft.com/office/drawing/2014/main" id="{3E7B3247-65C4-4FB6-86F2-BBDE91DABF7B}"/>
              </a:ext>
            </a:extLst>
          </p:cNvPr>
          <p:cNvSpPr>
            <a:spLocks noGrp="1"/>
          </p:cNvSpPr>
          <p:nvPr>
            <p:ph type="sldNum" sz="quarter" idx="12"/>
          </p:nvPr>
        </p:nvSpPr>
        <p:spPr>
          <a:xfrm>
            <a:off x="10707624" y="6175188"/>
            <a:ext cx="685800" cy="320040"/>
          </a:xfrm>
        </p:spPr>
        <p:txBody>
          <a:bodyPr>
            <a:normAutofit/>
          </a:bodyPr>
          <a:lstStyle/>
          <a:p>
            <a:pPr>
              <a:spcAft>
                <a:spcPts val="600"/>
              </a:spcAft>
            </a:pPr>
            <a:fld id="{4A9BE1CC-3292-48C1-B440-40C470FBEE1F}" type="slidenum">
              <a:rPr lang="en-US" sz="1000">
                <a:solidFill>
                  <a:srgbClr val="FFFFFF"/>
                </a:solidFill>
              </a:rPr>
              <a:pPr>
                <a:spcAft>
                  <a:spcPts val="600"/>
                </a:spcAft>
              </a:pPr>
              <a:t>26</a:t>
            </a:fld>
            <a:endParaRPr lang="en-US" sz="1000">
              <a:solidFill>
                <a:srgbClr val="FFFFFF"/>
              </a:solidFill>
            </a:endParaRPr>
          </a:p>
        </p:txBody>
      </p:sp>
    </p:spTree>
    <p:extLst>
      <p:ext uri="{BB962C8B-B14F-4D97-AF65-F5344CB8AC3E}">
        <p14:creationId xmlns:p14="http://schemas.microsoft.com/office/powerpoint/2010/main" val="1476228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5464-C919-4258-BBE0-3C209132EADB}"/>
              </a:ext>
            </a:extLst>
          </p:cNvPr>
          <p:cNvSpPr>
            <a:spLocks noGrp="1"/>
          </p:cNvSpPr>
          <p:nvPr>
            <p:ph type="title"/>
          </p:nvPr>
        </p:nvSpPr>
        <p:spPr>
          <a:xfrm>
            <a:off x="838200" y="365125"/>
            <a:ext cx="10515600" cy="662291"/>
          </a:xfrm>
        </p:spPr>
        <p:txBody>
          <a:bodyPr>
            <a:normAutofit/>
          </a:bodyPr>
          <a:lstStyle/>
          <a:p>
            <a:pPr algn="ctr"/>
            <a:r>
              <a:rPr lang="en-US" sz="2800" dirty="0"/>
              <a:t>REMOTE  or HYBRID WORKING</a:t>
            </a:r>
          </a:p>
        </p:txBody>
      </p:sp>
      <p:sp>
        <p:nvSpPr>
          <p:cNvPr id="3" name="Content Placeholder 2">
            <a:extLst>
              <a:ext uri="{FF2B5EF4-FFF2-40B4-BE49-F238E27FC236}">
                <a16:creationId xmlns:a16="http://schemas.microsoft.com/office/drawing/2014/main" id="{370F9EC3-9F4B-4F4A-A84D-7125A40AEEA2}"/>
              </a:ext>
            </a:extLst>
          </p:cNvPr>
          <p:cNvSpPr>
            <a:spLocks noGrp="1"/>
          </p:cNvSpPr>
          <p:nvPr>
            <p:ph idx="1"/>
          </p:nvPr>
        </p:nvSpPr>
        <p:spPr>
          <a:xfrm>
            <a:off x="838200" y="1027416"/>
            <a:ext cx="10515600" cy="5465459"/>
          </a:xfrm>
        </p:spPr>
        <p:txBody>
          <a:bodyPr vert="horz" lIns="91440" tIns="45720" rIns="91440" bIns="45720" rtlCol="0" anchor="t">
            <a:normAutofit fontScale="62500" lnSpcReduction="20000"/>
          </a:bodyPr>
          <a:lstStyle/>
          <a:p>
            <a:r>
              <a:rPr lang="en-US" dirty="0"/>
              <a:t>There are no positions within New Horizons Rehabilitation Services, Inc. that can be 100% remote work from home due to needing availability to files or various other items that are located only in the buildings or may be protected under HIPPA or Person Served Privacy.   However, remote or hybrid working is permitted for several positions if approved by supervisor.  They include the following</a:t>
            </a:r>
          </a:p>
          <a:p>
            <a:pPr marL="0" indent="0">
              <a:buNone/>
            </a:pPr>
            <a:endParaRPr lang="en-US" dirty="0"/>
          </a:p>
          <a:p>
            <a:r>
              <a:rPr lang="en-US" dirty="0"/>
              <a:t>President/CEO</a:t>
            </a:r>
          </a:p>
          <a:p>
            <a:r>
              <a:rPr lang="en-US" dirty="0"/>
              <a:t>VP</a:t>
            </a:r>
          </a:p>
          <a:p>
            <a:r>
              <a:rPr lang="en-US" dirty="0"/>
              <a:t>Director of HR</a:t>
            </a:r>
          </a:p>
          <a:p>
            <a:r>
              <a:rPr lang="en-US" dirty="0"/>
              <a:t>All Accounting Staff</a:t>
            </a:r>
          </a:p>
          <a:p>
            <a:r>
              <a:rPr lang="en-US" dirty="0"/>
              <a:t>Marketing Manager</a:t>
            </a:r>
          </a:p>
          <a:p>
            <a:r>
              <a:rPr lang="en-US" dirty="0"/>
              <a:t>Director of Public Relations</a:t>
            </a:r>
          </a:p>
          <a:p>
            <a:r>
              <a:rPr lang="en-US" dirty="0"/>
              <a:t>Director of Manufacturing</a:t>
            </a:r>
          </a:p>
          <a:p>
            <a:r>
              <a:rPr lang="en-US" dirty="0"/>
              <a:t>Director of Safety</a:t>
            </a:r>
          </a:p>
          <a:p>
            <a:r>
              <a:rPr lang="en-US" dirty="0">
                <a:cs typeface="Calibri"/>
              </a:rPr>
              <a:t>Information Systems Manager</a:t>
            </a:r>
            <a:endParaRPr lang="en-US" dirty="0"/>
          </a:p>
          <a:p>
            <a:r>
              <a:rPr lang="en-US" dirty="0"/>
              <a:t>Location Managers</a:t>
            </a:r>
          </a:p>
          <a:p>
            <a:r>
              <a:rPr lang="en-US" dirty="0"/>
              <a:t>Services Coordinators </a:t>
            </a:r>
            <a:r>
              <a:rPr lang="en-US" dirty="0">
                <a:solidFill>
                  <a:srgbClr val="FF0000"/>
                </a:solidFill>
              </a:rPr>
              <a:t>based on direction of their manager</a:t>
            </a:r>
          </a:p>
          <a:p>
            <a:r>
              <a:rPr lang="en-US" dirty="0"/>
              <a:t>Job Development and Placement Staff </a:t>
            </a:r>
            <a:r>
              <a:rPr lang="en-US" dirty="0">
                <a:solidFill>
                  <a:srgbClr val="FF0000"/>
                </a:solidFill>
              </a:rPr>
              <a:t>based on direction of their manager</a:t>
            </a:r>
          </a:p>
          <a:p>
            <a:endParaRPr lang="en-US" dirty="0"/>
          </a:p>
        </p:txBody>
      </p:sp>
      <p:sp>
        <p:nvSpPr>
          <p:cNvPr id="4" name="Slide Number Placeholder 3">
            <a:extLst>
              <a:ext uri="{FF2B5EF4-FFF2-40B4-BE49-F238E27FC236}">
                <a16:creationId xmlns:a16="http://schemas.microsoft.com/office/drawing/2014/main" id="{14C02FD1-F10A-4F35-85BE-7F7678FB7319}"/>
              </a:ext>
            </a:extLst>
          </p:cNvPr>
          <p:cNvSpPr>
            <a:spLocks noGrp="1"/>
          </p:cNvSpPr>
          <p:nvPr>
            <p:ph type="sldNum" sz="quarter" idx="12"/>
          </p:nvPr>
        </p:nvSpPr>
        <p:spPr/>
        <p:txBody>
          <a:bodyPr/>
          <a:lstStyle/>
          <a:p>
            <a:fld id="{4A9BE1CC-3292-48C1-B440-40C470FBEE1F}" type="slidenum">
              <a:rPr lang="en-US" smtClean="0"/>
              <a:t>27</a:t>
            </a:fld>
            <a:endParaRPr lang="en-US"/>
          </a:p>
        </p:txBody>
      </p:sp>
    </p:spTree>
    <p:extLst>
      <p:ext uri="{BB962C8B-B14F-4D97-AF65-F5344CB8AC3E}">
        <p14:creationId xmlns:p14="http://schemas.microsoft.com/office/powerpoint/2010/main" val="1131401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8">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6B56E1-15FF-4A4D-B153-F9CECD99F827}"/>
              </a:ext>
            </a:extLst>
          </p:cNvPr>
          <p:cNvSpPr>
            <a:spLocks noGrp="1"/>
          </p:cNvSpPr>
          <p:nvPr>
            <p:ph type="title"/>
          </p:nvPr>
        </p:nvSpPr>
        <p:spPr>
          <a:xfrm>
            <a:off x="312724" y="731521"/>
            <a:ext cx="3197013" cy="4579950"/>
          </a:xfrm>
        </p:spPr>
        <p:txBody>
          <a:bodyPr anchor="t">
            <a:normAutofit fontScale="90000"/>
          </a:bodyPr>
          <a:lstStyle/>
          <a:p>
            <a:pPr algn="ctr"/>
            <a:r>
              <a:rPr lang="en-US" sz="4800" dirty="0">
                <a:solidFill>
                  <a:schemeClr val="bg1"/>
                </a:solidFill>
              </a:rPr>
              <a:t>COVID OR ANY ILLNESS CASE FORM</a:t>
            </a:r>
            <a:br>
              <a:rPr lang="en-US" sz="4800" dirty="0">
                <a:solidFill>
                  <a:schemeClr val="bg1"/>
                </a:solidFill>
              </a:rPr>
            </a:br>
            <a:br>
              <a:rPr lang="en-US" sz="4800" dirty="0">
                <a:solidFill>
                  <a:schemeClr val="bg1"/>
                </a:solidFill>
              </a:rPr>
            </a:br>
            <a:r>
              <a:rPr lang="en-US" sz="4000" dirty="0">
                <a:solidFill>
                  <a:schemeClr val="bg1"/>
                </a:solidFill>
              </a:rPr>
              <a:t>This information is to be sent to HR and Safety</a:t>
            </a:r>
          </a:p>
        </p:txBody>
      </p:sp>
      <p:sp>
        <p:nvSpPr>
          <p:cNvPr id="3" name="Content Placeholder 2">
            <a:extLst>
              <a:ext uri="{FF2B5EF4-FFF2-40B4-BE49-F238E27FC236}">
                <a16:creationId xmlns:a16="http://schemas.microsoft.com/office/drawing/2014/main" id="{E8283A8A-C68F-44D1-92D3-ACD1816C4CDF}"/>
              </a:ext>
            </a:extLst>
          </p:cNvPr>
          <p:cNvSpPr>
            <a:spLocks noGrp="1"/>
          </p:cNvSpPr>
          <p:nvPr>
            <p:ph idx="1"/>
          </p:nvPr>
        </p:nvSpPr>
        <p:spPr>
          <a:xfrm>
            <a:off x="4330719" y="641615"/>
            <a:ext cx="7289799" cy="5533496"/>
          </a:xfrm>
        </p:spPr>
        <p:txBody>
          <a:bodyPr vert="horz" lIns="91440" tIns="45720" rIns="91440" bIns="45720" rtlCol="0" anchor="ctr">
            <a:normAutofit/>
          </a:bodyPr>
          <a:lstStyle/>
          <a:p>
            <a:r>
              <a:rPr lang="en-US" sz="1300" dirty="0"/>
              <a:t>Is this a person served, staff, or hourly employee: ___________________</a:t>
            </a:r>
          </a:p>
          <a:p>
            <a:r>
              <a:rPr lang="en-US" sz="1300" dirty="0"/>
              <a:t>Date: _______________	</a:t>
            </a:r>
          </a:p>
          <a:p>
            <a:r>
              <a:rPr lang="en-US" sz="1300" dirty="0"/>
              <a:t>Location: ____________________________________   (i.e., community, SEP, inhouse, etc.)</a:t>
            </a:r>
          </a:p>
          <a:p>
            <a:r>
              <a:rPr lang="en-US" sz="1300" dirty="0"/>
              <a:t>Did person show symptoms: 	Yes _______    No _______</a:t>
            </a:r>
          </a:p>
          <a:p>
            <a:r>
              <a:rPr lang="en-US" sz="1300" dirty="0"/>
              <a:t>Last date of contact: ____________________ 	</a:t>
            </a:r>
          </a:p>
          <a:p>
            <a:r>
              <a:rPr lang="en-US" sz="1300" dirty="0"/>
              <a:t>Was person tested: __________________</a:t>
            </a:r>
          </a:p>
          <a:p>
            <a:r>
              <a:rPr lang="en-US" sz="1300" dirty="0"/>
              <a:t>Date of test: __________________</a:t>
            </a:r>
          </a:p>
          <a:p>
            <a:r>
              <a:rPr lang="en-US" sz="1300" dirty="0"/>
              <a:t>Results of test: ___________________</a:t>
            </a:r>
          </a:p>
          <a:p>
            <a:endParaRPr lang="en-US" sz="1300" dirty="0"/>
          </a:p>
          <a:p>
            <a:r>
              <a:rPr lang="en-US" sz="1300" dirty="0"/>
              <a:t>DETAILS OF REPORTER</a:t>
            </a:r>
          </a:p>
          <a:p>
            <a:r>
              <a:rPr lang="en-US" sz="1300" dirty="0"/>
              <a:t>Name: _____________________ Title: ____________________  </a:t>
            </a:r>
          </a:p>
        </p:txBody>
      </p:sp>
      <p:sp>
        <p:nvSpPr>
          <p:cNvPr id="5" name="Slide Number Placeholder 4">
            <a:extLst>
              <a:ext uri="{FF2B5EF4-FFF2-40B4-BE49-F238E27FC236}">
                <a16:creationId xmlns:a16="http://schemas.microsoft.com/office/drawing/2014/main" id="{52BD035D-877A-4D79-B1FE-73AB1DB63658}"/>
              </a:ext>
            </a:extLst>
          </p:cNvPr>
          <p:cNvSpPr>
            <a:spLocks noGrp="1"/>
          </p:cNvSpPr>
          <p:nvPr>
            <p:ph type="sldNum" sz="quarter" idx="12"/>
          </p:nvPr>
        </p:nvSpPr>
        <p:spPr/>
        <p:txBody>
          <a:bodyPr/>
          <a:lstStyle/>
          <a:p>
            <a:fld id="{4A9BE1CC-3292-48C1-B440-40C470FBEE1F}" type="slidenum">
              <a:rPr lang="en-US" smtClean="0"/>
              <a:t>28</a:t>
            </a:fld>
            <a:endParaRPr lang="en-US" dirty="0"/>
          </a:p>
        </p:txBody>
      </p:sp>
    </p:spTree>
    <p:extLst>
      <p:ext uri="{BB962C8B-B14F-4D97-AF65-F5344CB8AC3E}">
        <p14:creationId xmlns:p14="http://schemas.microsoft.com/office/powerpoint/2010/main" val="2677083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3">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ED0D02-94CC-47F6-925E-FC9E5DC4CEE6}"/>
              </a:ext>
            </a:extLst>
          </p:cNvPr>
          <p:cNvSpPr>
            <a:spLocks noGrp="1"/>
          </p:cNvSpPr>
          <p:nvPr>
            <p:ph type="title"/>
          </p:nvPr>
        </p:nvSpPr>
        <p:spPr>
          <a:xfrm>
            <a:off x="6033536" y="113640"/>
            <a:ext cx="5938070" cy="1454051"/>
          </a:xfrm>
        </p:spPr>
        <p:txBody>
          <a:bodyPr>
            <a:normAutofit/>
          </a:bodyPr>
          <a:lstStyle/>
          <a:p>
            <a:r>
              <a:rPr lang="en-US" sz="1600" b="1" dirty="0">
                <a:solidFill>
                  <a:srgbClr val="000000"/>
                </a:solidFill>
              </a:rPr>
              <a:t>Physical (Social) Distancing and Ventilation during COVID or other outbreaks </a:t>
            </a:r>
            <a:br>
              <a:rPr lang="en-US" sz="1600" b="1" dirty="0">
                <a:solidFill>
                  <a:srgbClr val="000000"/>
                </a:solidFill>
              </a:rPr>
            </a:br>
            <a:r>
              <a:rPr lang="en-US" sz="1600" dirty="0">
                <a:solidFill>
                  <a:srgbClr val="000000"/>
                </a:solidFill>
              </a:rPr>
              <a:t>Physical distancing, also called “social distancing,” is the act of keeping space between yourself and other people outside of your home.  This, in combination with minimizing touchpoints and increasing airflow, is crucial in preventing the spread of ILLNESS</a:t>
            </a:r>
          </a:p>
        </p:txBody>
      </p:sp>
      <p:sp>
        <p:nvSpPr>
          <p:cNvPr id="18"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AF671A40-FB7A-4DF1-A2C8-0704F358800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8328" y="2844858"/>
            <a:ext cx="4142232" cy="2091827"/>
          </a:xfrm>
          <a:prstGeom prst="rect">
            <a:avLst/>
          </a:prstGeom>
        </p:spPr>
      </p:pic>
      <p:sp>
        <p:nvSpPr>
          <p:cNvPr id="3" name="Content Placeholder 2">
            <a:extLst>
              <a:ext uri="{FF2B5EF4-FFF2-40B4-BE49-F238E27FC236}">
                <a16:creationId xmlns:a16="http://schemas.microsoft.com/office/drawing/2014/main" id="{8D9A3FAC-8974-4054-A6A6-01B4447B3052}"/>
              </a:ext>
            </a:extLst>
          </p:cNvPr>
          <p:cNvSpPr>
            <a:spLocks noGrp="1"/>
          </p:cNvSpPr>
          <p:nvPr>
            <p:ph idx="1"/>
          </p:nvPr>
        </p:nvSpPr>
        <p:spPr>
          <a:xfrm>
            <a:off x="6327304" y="1567691"/>
            <a:ext cx="5526368" cy="5176669"/>
          </a:xfrm>
        </p:spPr>
        <p:txBody>
          <a:bodyPr vert="horz" lIns="91440" tIns="45720" rIns="91440" bIns="45720" rtlCol="0" anchor="t">
            <a:normAutofit/>
          </a:bodyPr>
          <a:lstStyle/>
          <a:p>
            <a:r>
              <a:rPr lang="en-US" sz="1600" dirty="0">
                <a:solidFill>
                  <a:srgbClr val="000000"/>
                </a:solidFill>
              </a:rPr>
              <a:t>Staying 6 feet away from others</a:t>
            </a:r>
            <a:r>
              <a:rPr lang="en-US" sz="1600" dirty="0"/>
              <a:t> as much as possible.</a:t>
            </a:r>
            <a:endParaRPr lang="en-US" sz="1600" dirty="0">
              <a:cs typeface="Calibri"/>
            </a:endParaRPr>
          </a:p>
          <a:p>
            <a:r>
              <a:rPr lang="en-US" sz="1600" dirty="0">
                <a:solidFill>
                  <a:srgbClr val="000000"/>
                </a:solidFill>
              </a:rPr>
              <a:t>Eliminating contact with others, such as handshakes, fist bumps or embracing (hugging) others is optional but encouraged based on comfort level</a:t>
            </a:r>
          </a:p>
          <a:p>
            <a:r>
              <a:rPr lang="en-US" sz="1600" dirty="0">
                <a:solidFill>
                  <a:srgbClr val="000000"/>
                </a:solidFill>
              </a:rPr>
              <a:t>Avoiding touching surfaces touched by others that have not been cleaned, to the extent feasible</a:t>
            </a:r>
          </a:p>
          <a:p>
            <a:r>
              <a:rPr lang="en-US" sz="1600" dirty="0">
                <a:solidFill>
                  <a:srgbClr val="000000"/>
                </a:solidFill>
              </a:rPr>
              <a:t>Avoiding anyone who appears to be sick, or who is coughing or sneezing for any reason</a:t>
            </a:r>
          </a:p>
          <a:p>
            <a:r>
              <a:rPr lang="en-US" sz="1600" dirty="0">
                <a:solidFill>
                  <a:srgbClr val="000000"/>
                </a:solidFill>
              </a:rPr>
              <a:t>Managing ventilation to decrease the risk</a:t>
            </a:r>
          </a:p>
          <a:p>
            <a:r>
              <a:rPr lang="en-US" sz="1600" dirty="0">
                <a:solidFill>
                  <a:srgbClr val="000000"/>
                </a:solidFill>
              </a:rPr>
              <a:t>Fans to move air around the shop,  </a:t>
            </a:r>
            <a:r>
              <a:rPr lang="en-US" sz="1600" b="1" dirty="0">
                <a:solidFill>
                  <a:srgbClr val="000000"/>
                </a:solidFill>
              </a:rPr>
              <a:t>NOTE: </a:t>
            </a:r>
            <a:r>
              <a:rPr lang="en-US" sz="1600" dirty="0">
                <a:solidFill>
                  <a:srgbClr val="000000"/>
                </a:solidFill>
              </a:rPr>
              <a:t>The fans are </a:t>
            </a:r>
            <a:r>
              <a:rPr lang="en-US" sz="1600" b="1" dirty="0">
                <a:solidFill>
                  <a:srgbClr val="000000"/>
                </a:solidFill>
              </a:rPr>
              <a:t>NOT</a:t>
            </a:r>
            <a:r>
              <a:rPr lang="en-US" sz="1600" dirty="0">
                <a:solidFill>
                  <a:srgbClr val="000000"/>
                </a:solidFill>
              </a:rPr>
              <a:t> to be blowing directly on people, but only to move air around.</a:t>
            </a:r>
          </a:p>
          <a:p>
            <a:r>
              <a:rPr lang="en-US" sz="1600" dirty="0">
                <a:solidFill>
                  <a:srgbClr val="000000"/>
                </a:solidFill>
              </a:rPr>
              <a:t>This practice of physical distancing </a:t>
            </a:r>
            <a:r>
              <a:rPr lang="en-US" sz="1600" dirty="0"/>
              <a:t>is recommended with illness or suspected illness, or based on comfort level</a:t>
            </a:r>
            <a:endParaRPr lang="en-US" sz="1600" dirty="0">
              <a:cs typeface="Calibri"/>
            </a:endParaRPr>
          </a:p>
        </p:txBody>
      </p:sp>
      <p:sp>
        <p:nvSpPr>
          <p:cNvPr id="5" name="Slide Number Placeholder 4">
            <a:extLst>
              <a:ext uri="{FF2B5EF4-FFF2-40B4-BE49-F238E27FC236}">
                <a16:creationId xmlns:a16="http://schemas.microsoft.com/office/drawing/2014/main" id="{DA32B5F0-C944-410C-8143-02A509BD504B}"/>
              </a:ext>
            </a:extLst>
          </p:cNvPr>
          <p:cNvSpPr>
            <a:spLocks noGrp="1"/>
          </p:cNvSpPr>
          <p:nvPr>
            <p:ph type="sldNum" sz="quarter" idx="12"/>
          </p:nvPr>
        </p:nvSpPr>
        <p:spPr>
          <a:xfrm>
            <a:off x="804672" y="6223702"/>
            <a:ext cx="570728" cy="314067"/>
          </a:xfrm>
        </p:spPr>
        <p:txBody>
          <a:bodyPr>
            <a:normAutofit/>
          </a:bodyPr>
          <a:lstStyle/>
          <a:p>
            <a:pPr algn="l">
              <a:spcAft>
                <a:spcPts val="600"/>
              </a:spcAft>
            </a:pPr>
            <a:fld id="{4A9BE1CC-3292-48C1-B440-40C470FBEE1F}" type="slidenum">
              <a:rPr lang="en-US" sz="1100">
                <a:solidFill>
                  <a:srgbClr val="898989"/>
                </a:solidFill>
              </a:rPr>
              <a:pPr algn="l">
                <a:spcAft>
                  <a:spcPts val="600"/>
                </a:spcAft>
              </a:pPr>
              <a:t>29</a:t>
            </a:fld>
            <a:endParaRPr lang="en-US" sz="1100">
              <a:solidFill>
                <a:srgbClr val="898989"/>
              </a:solidFill>
            </a:endParaRPr>
          </a:p>
        </p:txBody>
      </p:sp>
    </p:spTree>
    <p:extLst>
      <p:ext uri="{BB962C8B-B14F-4D97-AF65-F5344CB8AC3E}">
        <p14:creationId xmlns:p14="http://schemas.microsoft.com/office/powerpoint/2010/main" val="2997516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C9F26692-F12A-4F9E-9C6D-FABE9A277F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a:extLst>
              <a:ext uri="{FF2B5EF4-FFF2-40B4-BE49-F238E27FC236}">
                <a16:creationId xmlns:a16="http://schemas.microsoft.com/office/drawing/2014/main" id="{19BDF44E-531A-4177-A2D6-2D2310D058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F4DB590-A1BE-45B2-BDDB-2FB0373F4E11}"/>
              </a:ext>
            </a:extLst>
          </p:cNvPr>
          <p:cNvSpPr>
            <a:spLocks noGrp="1"/>
          </p:cNvSpPr>
          <p:nvPr>
            <p:ph type="title"/>
          </p:nvPr>
        </p:nvSpPr>
        <p:spPr>
          <a:xfrm>
            <a:off x="815806" y="436098"/>
            <a:ext cx="5946579" cy="6108079"/>
          </a:xfrm>
        </p:spPr>
        <p:txBody>
          <a:bodyPr vert="horz" lIns="91440" tIns="45720" rIns="91440" bIns="45720" rtlCol="0" anchor="t">
            <a:normAutofit/>
          </a:bodyPr>
          <a:lstStyle/>
          <a:p>
            <a:r>
              <a:rPr lang="en-US" sz="2000" b="1" dirty="0">
                <a:solidFill>
                  <a:srgbClr val="000000"/>
                </a:solidFill>
              </a:rPr>
              <a:t>NEW HORIZONS REHABILITATION SERVICES, INC. </a:t>
            </a:r>
            <a:br>
              <a:rPr lang="en-US" sz="2000" dirty="0">
                <a:solidFill>
                  <a:srgbClr val="000000"/>
                </a:solidFill>
              </a:rPr>
            </a:br>
            <a:br>
              <a:rPr lang="en-US" sz="2000" dirty="0">
                <a:solidFill>
                  <a:srgbClr val="000000"/>
                </a:solidFill>
              </a:rPr>
            </a:br>
            <a:r>
              <a:rPr lang="en-US" sz="2000" b="1" u="sng" dirty="0">
                <a:solidFill>
                  <a:srgbClr val="000000"/>
                </a:solidFill>
              </a:rPr>
              <a:t>Our Mission Statement </a:t>
            </a:r>
            <a:br>
              <a:rPr lang="en-US" sz="2000" dirty="0">
                <a:solidFill>
                  <a:srgbClr val="000000"/>
                </a:solidFill>
              </a:rPr>
            </a:br>
            <a:r>
              <a:rPr lang="en-US" sz="2000" dirty="0">
                <a:solidFill>
                  <a:srgbClr val="000000"/>
                </a:solidFill>
              </a:rPr>
              <a:t>Investing in our communities by providing employment opportunities for individuals facing barriers to employment. </a:t>
            </a:r>
            <a:br>
              <a:rPr lang="en-US" sz="2000" dirty="0">
                <a:solidFill>
                  <a:srgbClr val="000000"/>
                </a:solidFill>
              </a:rPr>
            </a:br>
            <a:br>
              <a:rPr lang="en-US" sz="2000" dirty="0">
                <a:solidFill>
                  <a:srgbClr val="000000"/>
                </a:solidFill>
              </a:rPr>
            </a:br>
            <a:r>
              <a:rPr lang="en-US" sz="2000" b="1" u="sng" dirty="0">
                <a:solidFill>
                  <a:srgbClr val="000000"/>
                </a:solidFill>
              </a:rPr>
              <a:t>Our Values </a:t>
            </a:r>
            <a:br>
              <a:rPr lang="en-US" sz="2000" dirty="0">
                <a:solidFill>
                  <a:srgbClr val="000000"/>
                </a:solidFill>
              </a:rPr>
            </a:br>
            <a:r>
              <a:rPr lang="en-US" sz="2000" dirty="0">
                <a:solidFill>
                  <a:srgbClr val="000000"/>
                </a:solidFill>
              </a:rPr>
              <a:t>• We believe in the worth of all individuals. </a:t>
            </a:r>
            <a:br>
              <a:rPr lang="en-US" sz="2000" dirty="0">
                <a:solidFill>
                  <a:srgbClr val="000000"/>
                </a:solidFill>
              </a:rPr>
            </a:br>
            <a:r>
              <a:rPr lang="en-US" sz="2000" dirty="0">
                <a:solidFill>
                  <a:srgbClr val="000000"/>
                </a:solidFill>
              </a:rPr>
              <a:t>• We believe that the people we serve are our  </a:t>
            </a:r>
            <a:br>
              <a:rPr lang="en-US" sz="2000" dirty="0">
                <a:solidFill>
                  <a:srgbClr val="000000"/>
                </a:solidFill>
              </a:rPr>
            </a:br>
            <a:r>
              <a:rPr lang="en-US" sz="2000" dirty="0">
                <a:solidFill>
                  <a:srgbClr val="000000"/>
                </a:solidFill>
              </a:rPr>
              <a:t>   most important customers. </a:t>
            </a:r>
            <a:br>
              <a:rPr lang="en-US" sz="2000" dirty="0">
                <a:solidFill>
                  <a:srgbClr val="000000"/>
                </a:solidFill>
              </a:rPr>
            </a:br>
            <a:r>
              <a:rPr lang="en-US" sz="2000" dirty="0">
                <a:solidFill>
                  <a:srgbClr val="000000"/>
                </a:solidFill>
              </a:rPr>
              <a:t>• We believe in the dedication to individual</a:t>
            </a:r>
            <a:br>
              <a:rPr lang="en-US" sz="2000" dirty="0">
                <a:solidFill>
                  <a:srgbClr val="000000"/>
                </a:solidFill>
              </a:rPr>
            </a:br>
            <a:r>
              <a:rPr lang="en-US" sz="2000" dirty="0">
                <a:solidFill>
                  <a:srgbClr val="000000"/>
                </a:solidFill>
              </a:rPr>
              <a:t>   growth, employment, and self-sufficiency. </a:t>
            </a:r>
            <a:br>
              <a:rPr lang="en-US" sz="2000" dirty="0">
                <a:solidFill>
                  <a:srgbClr val="000000"/>
                </a:solidFill>
              </a:rPr>
            </a:br>
            <a:r>
              <a:rPr lang="en-US" sz="2000" dirty="0">
                <a:solidFill>
                  <a:srgbClr val="000000"/>
                </a:solidFill>
              </a:rPr>
              <a:t>• We believe in managing public and private funds  </a:t>
            </a:r>
            <a:br>
              <a:rPr lang="en-US" sz="2000" dirty="0">
                <a:solidFill>
                  <a:srgbClr val="000000"/>
                </a:solidFill>
              </a:rPr>
            </a:br>
            <a:r>
              <a:rPr lang="en-US" sz="2000" dirty="0">
                <a:solidFill>
                  <a:srgbClr val="000000"/>
                </a:solidFill>
              </a:rPr>
              <a:t>   efficiently and responsibly. </a:t>
            </a:r>
            <a:br>
              <a:rPr lang="en-US" sz="2000" dirty="0">
                <a:solidFill>
                  <a:srgbClr val="000000"/>
                </a:solidFill>
              </a:rPr>
            </a:br>
            <a:r>
              <a:rPr lang="en-US" sz="2000" dirty="0">
                <a:solidFill>
                  <a:srgbClr val="000000"/>
                </a:solidFill>
              </a:rPr>
              <a:t>• We believe our staff is professional, committed, </a:t>
            </a:r>
            <a:br>
              <a:rPr lang="en-US" sz="2000" dirty="0">
                <a:solidFill>
                  <a:srgbClr val="000000"/>
                </a:solidFill>
              </a:rPr>
            </a:br>
            <a:r>
              <a:rPr lang="en-US" sz="2000" dirty="0">
                <a:solidFill>
                  <a:srgbClr val="000000"/>
                </a:solidFill>
              </a:rPr>
              <a:t>   and caring. </a:t>
            </a:r>
            <a:br>
              <a:rPr lang="en-US" sz="2000" dirty="0">
                <a:solidFill>
                  <a:srgbClr val="000000"/>
                </a:solidFill>
              </a:rPr>
            </a:br>
            <a:r>
              <a:rPr lang="en-US" sz="2000" dirty="0">
                <a:solidFill>
                  <a:srgbClr val="000000"/>
                </a:solidFill>
              </a:rPr>
              <a:t>• We believe in quality service; as measured by </a:t>
            </a:r>
            <a:br>
              <a:rPr lang="en-US" sz="2000" dirty="0">
                <a:solidFill>
                  <a:srgbClr val="000000"/>
                </a:solidFill>
              </a:rPr>
            </a:br>
            <a:r>
              <a:rPr lang="en-US" sz="2000" dirty="0">
                <a:solidFill>
                  <a:srgbClr val="000000"/>
                </a:solidFill>
              </a:rPr>
              <a:t>   outcomes, is paramount.</a:t>
            </a:r>
            <a:br>
              <a:rPr lang="en-US" sz="2000" dirty="0">
                <a:solidFill>
                  <a:srgbClr val="000000"/>
                </a:solidFill>
              </a:rPr>
            </a:br>
            <a:endParaRPr lang="en-US" sz="2000" dirty="0">
              <a:solidFill>
                <a:srgbClr val="000000"/>
              </a:solidFill>
            </a:endParaRPr>
          </a:p>
        </p:txBody>
      </p:sp>
      <p:sp>
        <p:nvSpPr>
          <p:cNvPr id="67" name="Freeform: Shape 66">
            <a:extLst>
              <a:ext uri="{FF2B5EF4-FFF2-40B4-BE49-F238E27FC236}">
                <a16:creationId xmlns:a16="http://schemas.microsoft.com/office/drawing/2014/main" id="{6BFB173A-5EF2-43F4-B3BB-6EA1975FA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3377" y="0"/>
            <a:ext cx="3801784" cy="2254263"/>
          </a:xfrm>
          <a:custGeom>
            <a:avLst/>
            <a:gdLst>
              <a:gd name="connsiteX0" fmla="*/ 34084 w 3801784"/>
              <a:gd name="connsiteY0" fmla="*/ 0 h 2254263"/>
              <a:gd name="connsiteX1" fmla="*/ 3767702 w 3801784"/>
              <a:gd name="connsiteY1" fmla="*/ 0 h 2254263"/>
              <a:gd name="connsiteX2" fmla="*/ 3791970 w 3801784"/>
              <a:gd name="connsiteY2" fmla="*/ 159016 h 2254263"/>
              <a:gd name="connsiteX3" fmla="*/ 3801784 w 3801784"/>
              <a:gd name="connsiteY3" fmla="*/ 353371 h 2254263"/>
              <a:gd name="connsiteX4" fmla="*/ 1900892 w 3801784"/>
              <a:gd name="connsiteY4" fmla="*/ 2254263 h 2254263"/>
              <a:gd name="connsiteX5" fmla="*/ 0 w 3801784"/>
              <a:gd name="connsiteY5" fmla="*/ 353371 h 2254263"/>
              <a:gd name="connsiteX6" fmla="*/ 9815 w 3801784"/>
              <a:gd name="connsiteY6" fmla="*/ 159016 h 225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1784" h="2254263">
                <a:moveTo>
                  <a:pt x="34084" y="0"/>
                </a:moveTo>
                <a:lnTo>
                  <a:pt x="3767702" y="0"/>
                </a:lnTo>
                <a:lnTo>
                  <a:pt x="3791970" y="159016"/>
                </a:lnTo>
                <a:cubicBezTo>
                  <a:pt x="3798459" y="222918"/>
                  <a:pt x="3801784" y="287757"/>
                  <a:pt x="3801784" y="353371"/>
                </a:cubicBezTo>
                <a:cubicBezTo>
                  <a:pt x="3801784" y="1403205"/>
                  <a:pt x="2950726" y="2254263"/>
                  <a:pt x="1900892" y="2254263"/>
                </a:cubicBezTo>
                <a:cubicBezTo>
                  <a:pt x="851058" y="2254263"/>
                  <a:pt x="0" y="1403205"/>
                  <a:pt x="0" y="353371"/>
                </a:cubicBezTo>
                <a:cubicBezTo>
                  <a:pt x="0" y="287757"/>
                  <a:pt x="3325" y="222918"/>
                  <a:pt x="9815" y="15901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1D39302A-B3E7-4A5D-B240-114B25DDAF88}"/>
              </a:ext>
            </a:extLst>
          </p:cNvPr>
          <p:cNvPicPr>
            <a:picLocks noChangeAspect="1"/>
          </p:cNvPicPr>
          <p:nvPr/>
        </p:nvPicPr>
        <p:blipFill>
          <a:blip r:embed="rId3"/>
          <a:stretch>
            <a:fillRect/>
          </a:stretch>
        </p:blipFill>
        <p:spPr>
          <a:xfrm>
            <a:off x="7245111" y="678914"/>
            <a:ext cx="2378315" cy="541332"/>
          </a:xfrm>
          <a:prstGeom prst="rect">
            <a:avLst/>
          </a:prstGeom>
        </p:spPr>
      </p:pic>
      <p:sp>
        <p:nvSpPr>
          <p:cNvPr id="69" name="Freeform 67">
            <a:extLst>
              <a:ext uri="{FF2B5EF4-FFF2-40B4-BE49-F238E27FC236}">
                <a16:creationId xmlns:a16="http://schemas.microsoft.com/office/drawing/2014/main" id="{726FC37F-1DE8-4A19-A1DE-0A2176ED8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86728" y="3030547"/>
            <a:ext cx="4705272" cy="3827453"/>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Slide Number Placeholder 10">
            <a:extLst>
              <a:ext uri="{FF2B5EF4-FFF2-40B4-BE49-F238E27FC236}">
                <a16:creationId xmlns:a16="http://schemas.microsoft.com/office/drawing/2014/main" id="{9042E6ED-6C8A-4CB2-8097-70F26930664A}"/>
              </a:ext>
            </a:extLst>
          </p:cNvPr>
          <p:cNvSpPr>
            <a:spLocks noGrp="1"/>
          </p:cNvSpPr>
          <p:nvPr>
            <p:ph type="sldNum" sz="quarter" idx="12"/>
          </p:nvPr>
        </p:nvSpPr>
        <p:spPr>
          <a:xfrm>
            <a:off x="7708267" y="6223702"/>
            <a:ext cx="570728" cy="314067"/>
          </a:xfrm>
        </p:spPr>
        <p:txBody>
          <a:bodyPr vert="horz" lIns="91440" tIns="45720" rIns="91440" bIns="45720" rtlCol="0" anchor="ctr">
            <a:normAutofit/>
          </a:bodyPr>
          <a:lstStyle/>
          <a:p>
            <a:pPr>
              <a:spcAft>
                <a:spcPts val="600"/>
              </a:spcAft>
            </a:pPr>
            <a:fld id="{4A9BE1CC-3292-48C1-B440-40C470FBEE1F}" type="slidenum">
              <a:rPr lang="en-US" sz="1100">
                <a:solidFill>
                  <a:srgbClr val="898989"/>
                </a:solidFill>
              </a:rPr>
              <a:pPr>
                <a:spcAft>
                  <a:spcPts val="600"/>
                </a:spcAft>
              </a:pPr>
              <a:t>3</a:t>
            </a:fld>
            <a:endParaRPr lang="en-US" sz="1100">
              <a:solidFill>
                <a:srgbClr val="898989"/>
              </a:solidFill>
            </a:endParaRPr>
          </a:p>
        </p:txBody>
      </p:sp>
      <p:pic>
        <p:nvPicPr>
          <p:cNvPr id="5" name="Picture 4" descr="A picture containing drawing&#10;&#10;Description automatically generated">
            <a:extLst>
              <a:ext uri="{FF2B5EF4-FFF2-40B4-BE49-F238E27FC236}">
                <a16:creationId xmlns:a16="http://schemas.microsoft.com/office/drawing/2014/main" id="{87481CCE-2F33-45B0-9DE4-46678F3196E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779187" y="3918973"/>
            <a:ext cx="2748905" cy="2625205"/>
          </a:xfrm>
          <a:prstGeom prst="rect">
            <a:avLst/>
          </a:prstGeom>
        </p:spPr>
      </p:pic>
    </p:spTree>
    <p:extLst>
      <p:ext uri="{BB962C8B-B14F-4D97-AF65-F5344CB8AC3E}">
        <p14:creationId xmlns:p14="http://schemas.microsoft.com/office/powerpoint/2010/main" val="2325620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6" name="Rectangle 114">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97" name="Picture 116">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DF99881-72BB-4DE0-A3DD-B71C4BA0D4F5}"/>
              </a:ext>
            </a:extLst>
          </p:cNvPr>
          <p:cNvSpPr>
            <a:spLocks noGrp="1"/>
          </p:cNvSpPr>
          <p:nvPr>
            <p:ph type="title"/>
          </p:nvPr>
        </p:nvSpPr>
        <p:spPr>
          <a:xfrm>
            <a:off x="1179576" y="780756"/>
            <a:ext cx="9829800" cy="1325880"/>
          </a:xfrm>
        </p:spPr>
        <p:txBody>
          <a:bodyPr>
            <a:normAutofit/>
          </a:bodyPr>
          <a:lstStyle/>
          <a:p>
            <a:pPr algn="ctr"/>
            <a:r>
              <a:rPr lang="en-US" sz="2500" b="1" dirty="0">
                <a:solidFill>
                  <a:srgbClr val="FFFFFF"/>
                </a:solidFill>
              </a:rPr>
              <a:t>Social Distancing in Manufacturing during COVID</a:t>
            </a:r>
            <a:br>
              <a:rPr lang="en-US" sz="2500" b="1" dirty="0">
                <a:solidFill>
                  <a:srgbClr val="FFFFFF"/>
                </a:solidFill>
              </a:rPr>
            </a:br>
            <a:r>
              <a:rPr lang="en-US" sz="2500" b="1" dirty="0">
                <a:solidFill>
                  <a:srgbClr val="FFFFFF"/>
                </a:solidFill>
              </a:rPr>
              <a:t>Social Distancing in Manufacturing is intended to provide a safe environment reducing risk of any potential person – to – person infection</a:t>
            </a:r>
          </a:p>
        </p:txBody>
      </p:sp>
      <p:pic>
        <p:nvPicPr>
          <p:cNvPr id="2050" name="Picture 2" descr="Space Standards Guidelines">
            <a:extLst>
              <a:ext uri="{FF2B5EF4-FFF2-40B4-BE49-F238E27FC236}">
                <a16:creationId xmlns:a16="http://schemas.microsoft.com/office/drawing/2014/main" id="{7CA23C5F-B108-473E-B2C2-26725E2F8C3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5601" y="2753936"/>
            <a:ext cx="4017664" cy="321733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5F6090A-831A-413C-8BBB-A5028CC68E37}"/>
              </a:ext>
            </a:extLst>
          </p:cNvPr>
          <p:cNvSpPr>
            <a:spLocks noGrp="1"/>
          </p:cNvSpPr>
          <p:nvPr>
            <p:ph idx="1"/>
          </p:nvPr>
        </p:nvSpPr>
        <p:spPr>
          <a:xfrm>
            <a:off x="4017730" y="2491210"/>
            <a:ext cx="7939806" cy="4220307"/>
          </a:xfrm>
        </p:spPr>
        <p:txBody>
          <a:bodyPr vert="horz" lIns="91440" tIns="45720" rIns="91440" bIns="45720" rtlCol="0" anchor="ctr">
            <a:normAutofit lnSpcReduction="10000"/>
          </a:bodyPr>
          <a:lstStyle/>
          <a:p>
            <a:r>
              <a:rPr lang="en-US" sz="1400" b="1" dirty="0">
                <a:solidFill>
                  <a:srgbClr val="000000"/>
                </a:solidFill>
              </a:rPr>
              <a:t>At present New Horizons no longer has requirements for distancing based on CDC, MDHHS and OCHD direction.  However, if needed, these may be reimplemented at any time as needed by the Director of Safety</a:t>
            </a:r>
          </a:p>
          <a:p>
            <a:endParaRPr lang="en-US" sz="1400" b="1" dirty="0">
              <a:solidFill>
                <a:srgbClr val="000000"/>
              </a:solidFill>
            </a:endParaRPr>
          </a:p>
          <a:p>
            <a:r>
              <a:rPr lang="en-US" sz="1400" b="1" dirty="0">
                <a:solidFill>
                  <a:srgbClr val="000000"/>
                </a:solidFill>
              </a:rPr>
              <a:t>Recommended</a:t>
            </a:r>
            <a:endParaRPr lang="en-US" sz="1400" b="1" dirty="0">
              <a:solidFill>
                <a:srgbClr val="000000"/>
              </a:solidFill>
              <a:cs typeface="Calibri" panose="020F0502020204030204"/>
            </a:endParaRPr>
          </a:p>
          <a:p>
            <a:r>
              <a:rPr lang="en-US" sz="1400" dirty="0">
                <a:solidFill>
                  <a:srgbClr val="000000"/>
                </a:solidFill>
              </a:rPr>
              <a:t>Whenever possible, workstations should be arranged to allow separation of </a:t>
            </a:r>
            <a:r>
              <a:rPr lang="en-US" sz="1400" dirty="0"/>
              <a:t>3</a:t>
            </a:r>
            <a:r>
              <a:rPr lang="en-US" sz="1400" dirty="0">
                <a:solidFill>
                  <a:srgbClr val="FF0000"/>
                </a:solidFill>
              </a:rPr>
              <a:t> </a:t>
            </a:r>
            <a:r>
              <a:rPr lang="en-US" sz="1400" dirty="0">
                <a:solidFill>
                  <a:srgbClr val="000000"/>
                </a:solidFill>
              </a:rPr>
              <a:t>feet</a:t>
            </a:r>
            <a:endParaRPr lang="en-US" sz="1400" dirty="0">
              <a:solidFill>
                <a:srgbClr val="000000"/>
              </a:solidFill>
              <a:cs typeface="Calibri"/>
            </a:endParaRPr>
          </a:p>
          <a:p>
            <a:r>
              <a:rPr lang="en-US" sz="1400" dirty="0">
                <a:solidFill>
                  <a:srgbClr val="000000"/>
                </a:solidFill>
              </a:rPr>
              <a:t>Clear signage about the desired position of the person may be placed in each workstation</a:t>
            </a:r>
          </a:p>
          <a:p>
            <a:r>
              <a:rPr lang="en-US" sz="1400" dirty="0">
                <a:solidFill>
                  <a:srgbClr val="000000"/>
                </a:solidFill>
              </a:rPr>
              <a:t>Utilize production transfer aids (such as push boards to move work to another person) to minimize the risk to distancing</a:t>
            </a:r>
          </a:p>
          <a:p>
            <a:r>
              <a:rPr lang="en-US" sz="1400" dirty="0">
                <a:solidFill>
                  <a:srgbClr val="000000"/>
                </a:solidFill>
              </a:rPr>
              <a:t>Workers are to disinfect their own workspace several times during the day.  Staff are to disinfect the work area of persons served several times during the day.</a:t>
            </a:r>
          </a:p>
          <a:p>
            <a:r>
              <a:rPr lang="en-US" sz="1400" dirty="0">
                <a:solidFill>
                  <a:srgbClr val="000000"/>
                </a:solidFill>
              </a:rPr>
              <a:t>Remind everyone often to avoid touching their faces. Everyone must wash their hands with soap and water for a minimum of 20 seconds several times during the day to reduce risk </a:t>
            </a:r>
            <a:r>
              <a:rPr lang="en-US" sz="1400" dirty="0"/>
              <a:t>of any type of illness</a:t>
            </a:r>
            <a:endParaRPr lang="en-US" sz="1400" dirty="0">
              <a:cs typeface="Calibri"/>
            </a:endParaRPr>
          </a:p>
          <a:p>
            <a:r>
              <a:rPr lang="en-US" sz="1400" b="1" dirty="0">
                <a:solidFill>
                  <a:srgbClr val="000000"/>
                </a:solidFill>
              </a:rPr>
              <a:t>What to do if the workstations are less than the recommended spacing?</a:t>
            </a:r>
          </a:p>
          <a:p>
            <a:r>
              <a:rPr lang="en-US" sz="1400" dirty="0">
                <a:solidFill>
                  <a:srgbClr val="000000"/>
                </a:solidFill>
              </a:rPr>
              <a:t>If 3 feet between workstations is not possible, try to maintain as much distance as possible</a:t>
            </a:r>
            <a:endParaRPr lang="en-US" sz="1400" dirty="0">
              <a:cs typeface="Calibri"/>
            </a:endParaRPr>
          </a:p>
          <a:p>
            <a:r>
              <a:rPr lang="en-US" sz="1400" dirty="0">
                <a:solidFill>
                  <a:srgbClr val="000000"/>
                </a:solidFill>
              </a:rPr>
              <a:t>Shift body orientation to avoid any face-to-face operations</a:t>
            </a:r>
          </a:p>
          <a:p>
            <a:pPr marL="0" indent="0">
              <a:buNone/>
            </a:pPr>
            <a:endParaRPr lang="en-US" sz="1400" dirty="0">
              <a:solidFill>
                <a:srgbClr val="000000"/>
              </a:solidFill>
              <a:cs typeface="Calibri" panose="020F0502020204030204"/>
            </a:endParaRPr>
          </a:p>
        </p:txBody>
      </p:sp>
      <p:sp>
        <p:nvSpPr>
          <p:cNvPr id="5" name="Slide Number Placeholder 4">
            <a:extLst>
              <a:ext uri="{FF2B5EF4-FFF2-40B4-BE49-F238E27FC236}">
                <a16:creationId xmlns:a16="http://schemas.microsoft.com/office/drawing/2014/main" id="{5D555DAF-0AE1-48B1-9532-67705BE3FDA7}"/>
              </a:ext>
            </a:extLst>
          </p:cNvPr>
          <p:cNvSpPr>
            <a:spLocks noGrp="1"/>
          </p:cNvSpPr>
          <p:nvPr>
            <p:ph type="sldNum" sz="quarter" idx="12"/>
          </p:nvPr>
        </p:nvSpPr>
        <p:spPr>
          <a:xfrm>
            <a:off x="10814867" y="6223702"/>
            <a:ext cx="570728" cy="314067"/>
          </a:xfrm>
        </p:spPr>
        <p:txBody>
          <a:bodyPr>
            <a:normAutofit/>
          </a:bodyPr>
          <a:lstStyle/>
          <a:p>
            <a:pPr>
              <a:spcAft>
                <a:spcPts val="600"/>
              </a:spcAft>
            </a:pPr>
            <a:fld id="{4A9BE1CC-3292-48C1-B440-40C470FBEE1F}" type="slidenum">
              <a:rPr lang="en-US" sz="1100">
                <a:solidFill>
                  <a:srgbClr val="898989"/>
                </a:solidFill>
              </a:rPr>
              <a:pPr>
                <a:spcAft>
                  <a:spcPts val="600"/>
                </a:spcAft>
              </a:pPr>
              <a:t>30</a:t>
            </a:fld>
            <a:endParaRPr lang="en-US" sz="1100">
              <a:solidFill>
                <a:srgbClr val="898989"/>
              </a:solidFill>
            </a:endParaRPr>
          </a:p>
        </p:txBody>
      </p:sp>
    </p:spTree>
    <p:extLst>
      <p:ext uri="{BB962C8B-B14F-4D97-AF65-F5344CB8AC3E}">
        <p14:creationId xmlns:p14="http://schemas.microsoft.com/office/powerpoint/2010/main" val="1015744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56BDD28-0F31-4489-ADC6-A2145E0D7CA7}"/>
              </a:ext>
            </a:extLst>
          </p:cNvPr>
          <p:cNvSpPr>
            <a:spLocks noGrp="1"/>
          </p:cNvSpPr>
          <p:nvPr>
            <p:ph type="title"/>
          </p:nvPr>
        </p:nvSpPr>
        <p:spPr>
          <a:xfrm>
            <a:off x="640079" y="2053640"/>
            <a:ext cx="3669161" cy="3432759"/>
          </a:xfrm>
        </p:spPr>
        <p:txBody>
          <a:bodyPr>
            <a:normAutofit/>
          </a:bodyPr>
          <a:lstStyle/>
          <a:p>
            <a:r>
              <a:rPr lang="en-US" b="1" dirty="0">
                <a:solidFill>
                  <a:srgbClr val="FFFFFF"/>
                </a:solidFill>
              </a:rPr>
              <a:t>Social Distancing During Arrival and Departure</a:t>
            </a:r>
          </a:p>
        </p:txBody>
      </p:sp>
      <p:sp>
        <p:nvSpPr>
          <p:cNvPr id="3" name="Content Placeholder 2">
            <a:extLst>
              <a:ext uri="{FF2B5EF4-FFF2-40B4-BE49-F238E27FC236}">
                <a16:creationId xmlns:a16="http://schemas.microsoft.com/office/drawing/2014/main" id="{1D156DB3-5A9E-437C-9620-B51C29F476D0}"/>
              </a:ext>
            </a:extLst>
          </p:cNvPr>
          <p:cNvSpPr>
            <a:spLocks noGrp="1"/>
          </p:cNvSpPr>
          <p:nvPr>
            <p:ph idx="1"/>
          </p:nvPr>
        </p:nvSpPr>
        <p:spPr>
          <a:xfrm>
            <a:off x="5688435" y="123278"/>
            <a:ext cx="6226898" cy="6537769"/>
          </a:xfrm>
        </p:spPr>
        <p:txBody>
          <a:bodyPr vert="horz" lIns="91440" tIns="45720" rIns="91440" bIns="45720" rtlCol="0" anchor="ctr">
            <a:normAutofit/>
          </a:bodyPr>
          <a:lstStyle/>
          <a:p>
            <a:pPr marL="0" indent="0">
              <a:buNone/>
            </a:pPr>
            <a:r>
              <a:rPr lang="en-US" sz="1600" b="1" dirty="0">
                <a:solidFill>
                  <a:srgbClr val="000000"/>
                </a:solidFill>
              </a:rPr>
              <a:t>At present New Horizons no longer has requirements for distancing based on CDC, MDHHS and OCHD direction.  However, if needed, these may be reimplemented at any time as needed by the Director of Safety</a:t>
            </a:r>
          </a:p>
          <a:p>
            <a:endParaRPr lang="en-US" sz="1600" dirty="0">
              <a:solidFill>
                <a:srgbClr val="000000"/>
              </a:solidFill>
            </a:endParaRPr>
          </a:p>
          <a:p>
            <a:r>
              <a:rPr lang="en-US" sz="1600" dirty="0">
                <a:solidFill>
                  <a:srgbClr val="000000"/>
                </a:solidFill>
              </a:rPr>
              <a:t>Have all persons maintain 6 feet apart upon arrival if possible while waiting for screening.  After screening, they are to go immediately and wash their hands.    NOTE: </a:t>
            </a:r>
            <a:r>
              <a:rPr lang="en-US" sz="1600" dirty="0">
                <a:solidFill>
                  <a:schemeClr val="tx1">
                    <a:lumMod val="95000"/>
                    <a:lumOff val="5000"/>
                  </a:schemeClr>
                </a:solidFill>
              </a:rPr>
              <a:t>Everyone should have on a mask</a:t>
            </a:r>
            <a:endParaRPr lang="en-US" sz="1600" dirty="0">
              <a:solidFill>
                <a:schemeClr val="tx1">
                  <a:lumMod val="95000"/>
                  <a:lumOff val="5000"/>
                </a:schemeClr>
              </a:solidFill>
              <a:cs typeface="Calibri"/>
            </a:endParaRPr>
          </a:p>
          <a:p>
            <a:pPr lvl="1"/>
            <a:r>
              <a:rPr lang="en-US" sz="1600" dirty="0">
                <a:solidFill>
                  <a:srgbClr val="000000"/>
                </a:solidFill>
              </a:rPr>
              <a:t>Screening will include a series of questions </a:t>
            </a:r>
          </a:p>
          <a:p>
            <a:pPr lvl="1"/>
            <a:r>
              <a:rPr lang="en-US" sz="1600" dirty="0">
                <a:solidFill>
                  <a:srgbClr val="000000"/>
                </a:solidFill>
              </a:rPr>
              <a:t>The taking of temperature.    </a:t>
            </a:r>
          </a:p>
          <a:p>
            <a:pPr lvl="1"/>
            <a:r>
              <a:rPr lang="en-US" sz="1600" dirty="0">
                <a:solidFill>
                  <a:srgbClr val="000000"/>
                </a:solidFill>
              </a:rPr>
              <a:t>Failure of passing any of the questions or a temperature, may result in being sent home</a:t>
            </a:r>
          </a:p>
          <a:p>
            <a:pPr lvl="1"/>
            <a:r>
              <a:rPr lang="en-US" sz="1600" dirty="0">
                <a:solidFill>
                  <a:srgbClr val="000000"/>
                </a:solidFill>
              </a:rPr>
              <a:t>After screening, have persons go wash their hands or use hand sanitizer before clocking in and/or going to their work area.</a:t>
            </a:r>
          </a:p>
          <a:p>
            <a:r>
              <a:rPr lang="en-US" sz="1600" dirty="0">
                <a:solidFill>
                  <a:srgbClr val="000000"/>
                </a:solidFill>
              </a:rPr>
              <a:t>Do not allow vans to unload until their scheduled arrival time.</a:t>
            </a:r>
          </a:p>
          <a:p>
            <a:r>
              <a:rPr lang="en-US" sz="1600" dirty="0">
                <a:solidFill>
                  <a:srgbClr val="000000"/>
                </a:solidFill>
              </a:rPr>
              <a:t>Stagger departure times to the extent possible to avoid people gathering at the door to leave.   Have everyone remain at their area until their van arrives to pick them up.   Only allow one van of persons to leave at a time, to avoid backup at the door.</a:t>
            </a:r>
          </a:p>
          <a:p>
            <a:r>
              <a:rPr lang="en-US" sz="1600" dirty="0">
                <a:solidFill>
                  <a:srgbClr val="000000"/>
                </a:solidFill>
              </a:rPr>
              <a:t>Stagger pickup times to allow time for paperwork to be completed and areas to be cleaned and sanitized.  </a:t>
            </a:r>
          </a:p>
        </p:txBody>
      </p:sp>
      <p:sp>
        <p:nvSpPr>
          <p:cNvPr id="5" name="Slide Number Placeholder 4">
            <a:extLst>
              <a:ext uri="{FF2B5EF4-FFF2-40B4-BE49-F238E27FC236}">
                <a16:creationId xmlns:a16="http://schemas.microsoft.com/office/drawing/2014/main" id="{A4CB8017-6987-4FA7-9098-E8877ACC419A}"/>
              </a:ext>
            </a:extLst>
          </p:cNvPr>
          <p:cNvSpPr>
            <a:spLocks noGrp="1"/>
          </p:cNvSpPr>
          <p:nvPr>
            <p:ph type="sldNum" sz="quarter" idx="12"/>
          </p:nvPr>
        </p:nvSpPr>
        <p:spPr>
          <a:xfrm>
            <a:off x="10825930" y="6223702"/>
            <a:ext cx="570728" cy="314067"/>
          </a:xfrm>
        </p:spPr>
        <p:txBody>
          <a:bodyPr>
            <a:normAutofit/>
          </a:bodyPr>
          <a:lstStyle/>
          <a:p>
            <a:pPr>
              <a:spcAft>
                <a:spcPts val="600"/>
              </a:spcAft>
            </a:pPr>
            <a:fld id="{4A9BE1CC-3292-48C1-B440-40C470FBEE1F}" type="slidenum">
              <a:rPr lang="en-US" sz="1000">
                <a:solidFill>
                  <a:srgbClr val="898989"/>
                </a:solidFill>
              </a:rPr>
              <a:pPr>
                <a:spcAft>
                  <a:spcPts val="600"/>
                </a:spcAft>
              </a:pPr>
              <a:t>31</a:t>
            </a:fld>
            <a:endParaRPr lang="en-US" sz="1000">
              <a:solidFill>
                <a:srgbClr val="898989"/>
              </a:solidFill>
            </a:endParaRPr>
          </a:p>
        </p:txBody>
      </p:sp>
    </p:spTree>
    <p:extLst>
      <p:ext uri="{BB962C8B-B14F-4D97-AF65-F5344CB8AC3E}">
        <p14:creationId xmlns:p14="http://schemas.microsoft.com/office/powerpoint/2010/main" val="2766322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4D182B-792C-4F89-90AE-DF56017010A1}"/>
              </a:ext>
            </a:extLst>
          </p:cNvPr>
          <p:cNvSpPr>
            <a:spLocks noGrp="1"/>
          </p:cNvSpPr>
          <p:nvPr>
            <p:ph type="title"/>
          </p:nvPr>
        </p:nvSpPr>
        <p:spPr>
          <a:xfrm>
            <a:off x="620781" y="397766"/>
            <a:ext cx="10141799" cy="1300554"/>
          </a:xfrm>
        </p:spPr>
        <p:txBody>
          <a:bodyPr anchor="b">
            <a:normAutofit/>
          </a:bodyPr>
          <a:lstStyle/>
          <a:p>
            <a:pPr algn="ctr"/>
            <a:r>
              <a:rPr lang="en-US" sz="2600" b="1" dirty="0"/>
              <a:t>Shop Floor and/or Office Meetings</a:t>
            </a:r>
            <a:br>
              <a:rPr lang="en-US" sz="2600" b="1" dirty="0"/>
            </a:br>
            <a:endParaRPr lang="en-US" sz="2600" b="1" dirty="0"/>
          </a:p>
        </p:txBody>
      </p:sp>
      <p:sp>
        <p:nvSpPr>
          <p:cNvPr id="73" name="Rectangle 72">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hat Is Social Distancing? Here Are 10 Ways To Keep The ...">
            <a:extLst>
              <a:ext uri="{FF2B5EF4-FFF2-40B4-BE49-F238E27FC236}">
                <a16:creationId xmlns:a16="http://schemas.microsoft.com/office/drawing/2014/main" id="{CA15D0FB-34BF-4FB5-8B54-1AAF5F623C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43"/>
          <a:stretch/>
        </p:blipFill>
        <p:spPr bwMode="auto">
          <a:xfrm>
            <a:off x="635295" y="2524715"/>
            <a:ext cx="4555411" cy="328524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D3697ED-2219-4601-96D0-7BD6B2D244CC}"/>
              </a:ext>
            </a:extLst>
          </p:cNvPr>
          <p:cNvSpPr>
            <a:spLocks noGrp="1"/>
          </p:cNvSpPr>
          <p:nvPr>
            <p:ph idx="1"/>
          </p:nvPr>
        </p:nvSpPr>
        <p:spPr>
          <a:xfrm>
            <a:off x="5416062" y="2203079"/>
            <a:ext cx="5521265" cy="4289162"/>
          </a:xfrm>
        </p:spPr>
        <p:txBody>
          <a:bodyPr anchor="ctr">
            <a:normAutofit fontScale="92500" lnSpcReduction="10000"/>
          </a:bodyPr>
          <a:lstStyle/>
          <a:p>
            <a:pPr marL="0" indent="0">
              <a:buNone/>
            </a:pPr>
            <a:r>
              <a:rPr lang="en-US" sz="1400" dirty="0"/>
              <a:t>At present there are no longer restrictions on meetings, however these may be reimplemented at any time as needed by Director of Safety</a:t>
            </a:r>
          </a:p>
          <a:p>
            <a:r>
              <a:rPr lang="en-US" sz="1400" dirty="0"/>
              <a:t>Social Distancing During Breaks</a:t>
            </a:r>
            <a:r>
              <a:rPr lang="en-US" sz="1400" dirty="0">
                <a:solidFill>
                  <a:srgbClr val="FF0000"/>
                </a:solidFill>
              </a:rPr>
              <a:t> </a:t>
            </a:r>
            <a:r>
              <a:rPr lang="en-US" sz="1400" dirty="0"/>
              <a:t>as much as possible</a:t>
            </a:r>
            <a:endParaRPr lang="en-US" sz="1400" dirty="0">
              <a:solidFill>
                <a:srgbClr val="FF0000"/>
              </a:solidFill>
              <a:cs typeface="Calibri"/>
            </a:endParaRPr>
          </a:p>
          <a:p>
            <a:r>
              <a:rPr lang="en-US" sz="1400" dirty="0"/>
              <a:t>If need be, stagger times to maintain distancing while on break and lunch</a:t>
            </a:r>
          </a:p>
          <a:p>
            <a:r>
              <a:rPr lang="en-US" sz="1400" dirty="0"/>
              <a:t>Separate times by 10 minutes to allow for each table, seat, all surfaces, vending machines and microwave to be wiped down</a:t>
            </a:r>
          </a:p>
          <a:p>
            <a:r>
              <a:rPr lang="en-US" sz="1400" dirty="0"/>
              <a:t>Place signage on tables if needed to ensure proper distancing</a:t>
            </a:r>
          </a:p>
          <a:p>
            <a:r>
              <a:rPr lang="en-US" sz="1400" dirty="0"/>
              <a:t>Everyone must wash hands prior to and immediately after break</a:t>
            </a:r>
          </a:p>
          <a:p>
            <a:r>
              <a:rPr lang="en-US" sz="1400" dirty="0"/>
              <a:t>Station 1 or 2 staff to observe and make sure distancing is being followed </a:t>
            </a:r>
            <a:endParaRPr lang="en-US" sz="1400" dirty="0">
              <a:solidFill>
                <a:srgbClr val="FF0000"/>
              </a:solidFill>
            </a:endParaRPr>
          </a:p>
          <a:p>
            <a:r>
              <a:rPr lang="en-US" sz="1400" dirty="0"/>
              <a:t>For locations with a small break room, maintain 6 feet apart, if possible, for those</a:t>
            </a:r>
            <a:r>
              <a:rPr lang="en-US" sz="1400" dirty="0">
                <a:solidFill>
                  <a:srgbClr val="FF0000"/>
                </a:solidFill>
              </a:rPr>
              <a:t> </a:t>
            </a:r>
            <a:r>
              <a:rPr lang="en-US" sz="1400" dirty="0"/>
              <a:t>who use that room for break and lunch, stagger breaks and lunch for those people if needed.</a:t>
            </a:r>
          </a:p>
          <a:p>
            <a:r>
              <a:rPr lang="en-US" sz="1400" dirty="0"/>
              <a:t>For locations with Food trucks, have floor marked and laid out to only allow one or two people maximum at the truck at one time  </a:t>
            </a:r>
            <a:r>
              <a:rPr lang="en-US" sz="1400" b="1" dirty="0"/>
              <a:t>NOTE: </a:t>
            </a:r>
            <a:r>
              <a:rPr lang="en-US" sz="1400" dirty="0"/>
              <a:t>For the time being food trucks will be suspended.</a:t>
            </a:r>
          </a:p>
          <a:p>
            <a:r>
              <a:rPr lang="en-US" sz="1400" dirty="0"/>
              <a:t>Station 1 staff to monitor the outside smoking areas, to insure  distancing </a:t>
            </a:r>
            <a:endParaRPr lang="en-US" sz="1400" dirty="0">
              <a:solidFill>
                <a:srgbClr val="FF0000"/>
              </a:solidFill>
            </a:endParaRPr>
          </a:p>
          <a:p>
            <a:r>
              <a:rPr lang="en-US" sz="1400" dirty="0"/>
              <a:t>Increase cleaning intervals to ensure bathroom is clean </a:t>
            </a:r>
          </a:p>
        </p:txBody>
      </p:sp>
      <p:sp>
        <p:nvSpPr>
          <p:cNvPr id="77" name="Rectangle 76">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EAF7406-1C63-437A-A586-BA59F066DE6F}"/>
              </a:ext>
            </a:extLst>
          </p:cNvPr>
          <p:cNvSpPr>
            <a:spLocks noGrp="1"/>
          </p:cNvSpPr>
          <p:nvPr>
            <p:ph type="sldNum" sz="quarter" idx="12"/>
          </p:nvPr>
        </p:nvSpPr>
        <p:spPr>
          <a:xfrm>
            <a:off x="8610600" y="6492240"/>
            <a:ext cx="2743200" cy="365125"/>
          </a:xfrm>
        </p:spPr>
        <p:txBody>
          <a:bodyPr>
            <a:normAutofit/>
          </a:bodyPr>
          <a:lstStyle/>
          <a:p>
            <a:pPr>
              <a:spcAft>
                <a:spcPts val="600"/>
              </a:spcAft>
            </a:pPr>
            <a:fld id="{4A9BE1CC-3292-48C1-B440-40C470FBEE1F}" type="slidenum">
              <a:rPr lang="en-US" smtClean="0"/>
              <a:pPr>
                <a:spcAft>
                  <a:spcPts val="600"/>
                </a:spcAft>
              </a:pPr>
              <a:t>32</a:t>
            </a:fld>
            <a:endParaRPr lang="en-US"/>
          </a:p>
        </p:txBody>
      </p:sp>
    </p:spTree>
    <p:extLst>
      <p:ext uri="{BB962C8B-B14F-4D97-AF65-F5344CB8AC3E}">
        <p14:creationId xmlns:p14="http://schemas.microsoft.com/office/powerpoint/2010/main" val="1015036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F17021-8FEF-4D5A-935B-E2E94BEDCDD5}"/>
              </a:ext>
            </a:extLst>
          </p:cNvPr>
          <p:cNvSpPr>
            <a:spLocks noGrp="1"/>
          </p:cNvSpPr>
          <p:nvPr>
            <p:ph type="title"/>
          </p:nvPr>
        </p:nvSpPr>
        <p:spPr>
          <a:xfrm>
            <a:off x="524741" y="620392"/>
            <a:ext cx="3808268" cy="5504688"/>
          </a:xfrm>
        </p:spPr>
        <p:txBody>
          <a:bodyPr>
            <a:normAutofit/>
          </a:bodyPr>
          <a:lstStyle/>
          <a:p>
            <a:r>
              <a:rPr lang="en-US" sz="6000" b="1">
                <a:solidFill>
                  <a:schemeClr val="bg1"/>
                </a:solidFill>
              </a:rPr>
              <a:t>Visitors, Vendors or Contractors</a:t>
            </a:r>
          </a:p>
        </p:txBody>
      </p:sp>
      <p:graphicFrame>
        <p:nvGraphicFramePr>
          <p:cNvPr id="12" name="Content Placeholder 2">
            <a:extLst>
              <a:ext uri="{FF2B5EF4-FFF2-40B4-BE49-F238E27FC236}">
                <a16:creationId xmlns:a16="http://schemas.microsoft.com/office/drawing/2014/main" id="{B4FBD2B5-EB60-493D-B521-BF12AADAB392}"/>
              </a:ext>
            </a:extLst>
          </p:cNvPr>
          <p:cNvGraphicFramePr>
            <a:graphicFrameLocks noGrp="1"/>
          </p:cNvGraphicFramePr>
          <p:nvPr>
            <p:ph idx="1"/>
            <p:extLst>
              <p:ext uri="{D42A27DB-BD31-4B8C-83A1-F6EECF244321}">
                <p14:modId xmlns:p14="http://schemas.microsoft.com/office/powerpoint/2010/main" val="2299995316"/>
              </p:ext>
            </p:extLst>
          </p:nvPr>
        </p:nvGraphicFramePr>
        <p:xfrm>
          <a:off x="5478972" y="673309"/>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0E0218F7-ECCD-44C5-86E2-BD58C95AEC6F}"/>
              </a:ext>
            </a:extLst>
          </p:cNvPr>
          <p:cNvSpPr>
            <a:spLocks noGrp="1"/>
          </p:cNvSpPr>
          <p:nvPr>
            <p:ph type="sldNum" sz="quarter" idx="12"/>
          </p:nvPr>
        </p:nvSpPr>
        <p:spPr/>
        <p:txBody>
          <a:bodyPr/>
          <a:lstStyle/>
          <a:p>
            <a:fld id="{4A9BE1CC-3292-48C1-B440-40C470FBEE1F}" type="slidenum">
              <a:rPr lang="en-US" smtClean="0"/>
              <a:t>33</a:t>
            </a:fld>
            <a:endParaRPr lang="en-US"/>
          </a:p>
        </p:txBody>
      </p:sp>
    </p:spTree>
    <p:extLst>
      <p:ext uri="{BB962C8B-B14F-4D97-AF65-F5344CB8AC3E}">
        <p14:creationId xmlns:p14="http://schemas.microsoft.com/office/powerpoint/2010/main" val="4086685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3" name="Rectangle 8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FD294D-9BEA-4B68-AF34-31863D77010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In most cases New Horizons is a Low to Medium Risk for COVID</a:t>
            </a:r>
          </a:p>
        </p:txBody>
      </p:sp>
      <p:pic>
        <p:nvPicPr>
          <p:cNvPr id="2050" name="Picture 2" descr="638 Preparing Workplaces for COVID-19 - OSHA Pub 3990 Online Training">
            <a:extLst>
              <a:ext uri="{FF2B5EF4-FFF2-40B4-BE49-F238E27FC236}">
                <a16:creationId xmlns:a16="http://schemas.microsoft.com/office/drawing/2014/main" id="{8436E1F6-D4C7-44F9-864D-432725578F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349" r="3" b="8397"/>
          <a:stretch/>
        </p:blipFill>
        <p:spPr bwMode="auto">
          <a:xfrm>
            <a:off x="2352577" y="1675227"/>
            <a:ext cx="7486846" cy="439419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E72D741-AE53-4161-9E4D-804F0C47F88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A9BE1CC-3292-48C1-B440-40C470FBEE1F}" type="slidenum">
              <a:rPr lang="en-US" smtClean="0"/>
              <a:pPr>
                <a:spcAft>
                  <a:spcPts val="600"/>
                </a:spcAft>
              </a:pPr>
              <a:t>34</a:t>
            </a:fld>
            <a:endParaRPr lang="en-US"/>
          </a:p>
        </p:txBody>
      </p:sp>
    </p:spTree>
    <p:extLst>
      <p:ext uri="{BB962C8B-B14F-4D97-AF65-F5344CB8AC3E}">
        <p14:creationId xmlns:p14="http://schemas.microsoft.com/office/powerpoint/2010/main" val="628369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8AA643A-6D74-40A8-933D-7A4A22ABC064}"/>
              </a:ext>
            </a:extLst>
          </p:cNvPr>
          <p:cNvSpPr>
            <a:spLocks noGrp="1"/>
          </p:cNvSpPr>
          <p:nvPr>
            <p:ph type="title"/>
          </p:nvPr>
        </p:nvSpPr>
        <p:spPr>
          <a:xfrm>
            <a:off x="1047280" y="759805"/>
            <a:ext cx="10306520" cy="1325563"/>
          </a:xfrm>
        </p:spPr>
        <p:txBody>
          <a:bodyPr>
            <a:normAutofit/>
          </a:bodyPr>
          <a:lstStyle/>
          <a:p>
            <a:r>
              <a:rPr lang="en-US" sz="4000" b="1" dirty="0">
                <a:solidFill>
                  <a:srgbClr val="FFFFFF"/>
                </a:solidFill>
              </a:rPr>
              <a:t>SITES </a:t>
            </a:r>
            <a:r>
              <a:rPr lang="en-US" sz="4000" b="1">
                <a:solidFill>
                  <a:srgbClr val="FFFFFF"/>
                </a:solidFill>
              </a:rPr>
              <a:t>TO OBTAIN </a:t>
            </a:r>
            <a:r>
              <a:rPr lang="en-US" sz="4000" b="1" dirty="0">
                <a:solidFill>
                  <a:srgbClr val="FFFFFF"/>
                </a:solidFill>
              </a:rPr>
              <a:t>ADDITIONAL INFORMATION ON COVID 19 and protection</a:t>
            </a:r>
          </a:p>
        </p:txBody>
      </p:sp>
      <p:sp>
        <p:nvSpPr>
          <p:cNvPr id="3" name="Content Placeholder 2">
            <a:extLst>
              <a:ext uri="{FF2B5EF4-FFF2-40B4-BE49-F238E27FC236}">
                <a16:creationId xmlns:a16="http://schemas.microsoft.com/office/drawing/2014/main" id="{5CDA1A11-DCD9-4775-8CA6-D551156C93AF}"/>
              </a:ext>
            </a:extLst>
          </p:cNvPr>
          <p:cNvSpPr>
            <a:spLocks noGrp="1"/>
          </p:cNvSpPr>
          <p:nvPr>
            <p:ph idx="1"/>
          </p:nvPr>
        </p:nvSpPr>
        <p:spPr>
          <a:xfrm>
            <a:off x="1119322" y="2209457"/>
            <a:ext cx="5378222" cy="4512018"/>
          </a:xfrm>
        </p:spPr>
        <p:txBody>
          <a:bodyPr vert="horz" lIns="91440" tIns="45720" rIns="91440" bIns="45720" rtlCol="0" anchor="t">
            <a:normAutofit/>
          </a:bodyPr>
          <a:lstStyle/>
          <a:p>
            <a:pPr marL="0" indent="0">
              <a:buNone/>
            </a:pPr>
            <a:r>
              <a:rPr lang="en-US" sz="1800" b="1" dirty="0">
                <a:cs typeface="Calibri"/>
              </a:rPr>
              <a:t>RECOMMENDED</a:t>
            </a:r>
          </a:p>
          <a:p>
            <a:r>
              <a:rPr lang="en-US" sz="1800" dirty="0">
                <a:ea typeface="+mn-lt"/>
                <a:cs typeface="+mn-lt"/>
                <a:hlinkClick r:id="rId3"/>
              </a:rPr>
              <a:t>https://www.michigan.gov/coronavirus/</a:t>
            </a:r>
            <a:endParaRPr lang="en-US" sz="1800" dirty="0">
              <a:ea typeface="+mn-lt"/>
              <a:cs typeface="+mn-lt"/>
            </a:endParaRPr>
          </a:p>
          <a:p>
            <a:r>
              <a:rPr lang="en-US" sz="1800" dirty="0">
                <a:hlinkClick r:id="rId4"/>
              </a:rPr>
              <a:t>https://www.cdc.gov/coronavirus/2019-ncov/index.html</a:t>
            </a:r>
            <a:endParaRPr lang="en-US" sz="1800" dirty="0"/>
          </a:p>
          <a:p>
            <a:endParaRPr lang="en-US" sz="1800" dirty="0">
              <a:cs typeface="Calibri" panose="020F0502020204030204"/>
            </a:endParaRPr>
          </a:p>
          <a:p>
            <a:pPr marL="0" indent="0">
              <a:buNone/>
            </a:pPr>
            <a:r>
              <a:rPr lang="en-US" sz="1800" dirty="0">
                <a:cs typeface="Calibri" panose="020F0502020204030204"/>
              </a:rPr>
              <a:t>HIGHLY RECOMMENDED</a:t>
            </a:r>
          </a:p>
          <a:p>
            <a:pPr marL="0" indent="0">
              <a:buNone/>
            </a:pPr>
            <a:r>
              <a:rPr lang="en-US" sz="1800" dirty="0">
                <a:ea typeface="+mn-lt"/>
                <a:cs typeface="+mn-lt"/>
                <a:hlinkClick r:id="rId5"/>
              </a:rPr>
              <a:t>https://www.vaccines.gov/</a:t>
            </a:r>
            <a:endParaRPr lang="en-US"/>
          </a:p>
          <a:p>
            <a:pPr marL="0" indent="0">
              <a:buNone/>
            </a:pPr>
            <a:r>
              <a:rPr lang="en-US" sz="1800" dirty="0">
                <a:solidFill>
                  <a:srgbClr val="FF0000"/>
                </a:solidFill>
                <a:cs typeface="Calibri" panose="020F0502020204030204"/>
              </a:rPr>
              <a:t>For a list of places to obtain a vaccine</a:t>
            </a:r>
          </a:p>
          <a:p>
            <a:endParaRPr lang="en-US" sz="1800" dirty="0">
              <a:cs typeface="Calibri" panose="020F0502020204030204"/>
            </a:endParaRPr>
          </a:p>
        </p:txBody>
      </p:sp>
      <p:pic>
        <p:nvPicPr>
          <p:cNvPr id="4" name="Picture 3">
            <a:extLst>
              <a:ext uri="{FF2B5EF4-FFF2-40B4-BE49-F238E27FC236}">
                <a16:creationId xmlns:a16="http://schemas.microsoft.com/office/drawing/2014/main" id="{19BDF0F1-160C-405A-8C68-481222BBE0BA}"/>
              </a:ext>
            </a:extLst>
          </p:cNvPr>
          <p:cNvPicPr>
            <a:picLocks noChangeAspect="1"/>
          </p:cNvPicPr>
          <p:nvPr/>
        </p:nvPicPr>
        <p:blipFill>
          <a:blip r:embed="rId6"/>
          <a:stretch>
            <a:fillRect/>
          </a:stretch>
        </p:blipFill>
        <p:spPr>
          <a:xfrm>
            <a:off x="7134681" y="3727520"/>
            <a:ext cx="4188310" cy="953309"/>
          </a:xfrm>
          <a:prstGeom prst="rect">
            <a:avLst/>
          </a:prstGeom>
        </p:spPr>
      </p:pic>
      <p:sp>
        <p:nvSpPr>
          <p:cNvPr id="5" name="Slide Number Placeholder 4">
            <a:extLst>
              <a:ext uri="{FF2B5EF4-FFF2-40B4-BE49-F238E27FC236}">
                <a16:creationId xmlns:a16="http://schemas.microsoft.com/office/drawing/2014/main" id="{4FF99994-D981-4AC5-BB04-E5EA28BB7563}"/>
              </a:ext>
            </a:extLst>
          </p:cNvPr>
          <p:cNvSpPr>
            <a:spLocks noGrp="1"/>
          </p:cNvSpPr>
          <p:nvPr>
            <p:ph type="sldNum" sz="quarter" idx="12"/>
          </p:nvPr>
        </p:nvSpPr>
        <p:spPr/>
        <p:txBody>
          <a:bodyPr/>
          <a:lstStyle/>
          <a:p>
            <a:fld id="{4A9BE1CC-3292-48C1-B440-40C470FBEE1F}" type="slidenum">
              <a:rPr lang="en-US" smtClean="0"/>
              <a:t>35</a:t>
            </a:fld>
            <a:endParaRPr lang="en-US"/>
          </a:p>
        </p:txBody>
      </p:sp>
    </p:spTree>
    <p:extLst>
      <p:ext uri="{BB962C8B-B14F-4D97-AF65-F5344CB8AC3E}">
        <p14:creationId xmlns:p14="http://schemas.microsoft.com/office/powerpoint/2010/main" val="1419109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2A1B72-7E79-47F2-A916-09F76A1D9DFF}"/>
              </a:ext>
            </a:extLst>
          </p:cNvPr>
          <p:cNvSpPr>
            <a:spLocks noGrp="1"/>
          </p:cNvSpPr>
          <p:nvPr>
            <p:ph type="title"/>
          </p:nvPr>
        </p:nvSpPr>
        <p:spPr>
          <a:xfrm>
            <a:off x="838200" y="585216"/>
            <a:ext cx="10515600" cy="1325563"/>
          </a:xfrm>
        </p:spPr>
        <p:txBody>
          <a:bodyPr>
            <a:normAutofit/>
          </a:bodyPr>
          <a:lstStyle/>
          <a:p>
            <a:r>
              <a:rPr lang="en-US" dirty="0">
                <a:solidFill>
                  <a:schemeClr val="bg1"/>
                </a:solidFill>
              </a:rPr>
              <a:t>COVID TESTING SITES</a:t>
            </a:r>
          </a:p>
        </p:txBody>
      </p:sp>
      <p:pic>
        <p:nvPicPr>
          <p:cNvPr id="3074" name="Picture 2" descr="BayCare to Launch Drive-Thru COVID-19 Testing Sites">
            <a:extLst>
              <a:ext uri="{FF2B5EF4-FFF2-40B4-BE49-F238E27FC236}">
                <a16:creationId xmlns:a16="http://schemas.microsoft.com/office/drawing/2014/main" id="{BC3CC4A8-79F7-4327-8C23-25AFED1979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79" r="3" b="9657"/>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D4479CB-C323-4FBD-AD54-C77B807E883A}"/>
              </a:ext>
            </a:extLst>
          </p:cNvPr>
          <p:cNvSpPr>
            <a:spLocks noGrp="1"/>
          </p:cNvSpPr>
          <p:nvPr>
            <p:ph idx="1"/>
          </p:nvPr>
        </p:nvSpPr>
        <p:spPr>
          <a:xfrm>
            <a:off x="7546848" y="2516777"/>
            <a:ext cx="3803904" cy="3660185"/>
          </a:xfrm>
        </p:spPr>
        <p:txBody>
          <a:bodyPr anchor="ctr">
            <a:normAutofit/>
          </a:bodyPr>
          <a:lstStyle/>
          <a:p>
            <a:pPr marL="0" indent="0">
              <a:buNone/>
            </a:pPr>
            <a:r>
              <a:rPr lang="en-US" sz="2200">
                <a:hlinkClick r:id="rId3"/>
              </a:rPr>
              <a:t>https://www.oakgov.com/covid/best-practices/sick-caring/Pages/testing.aspx</a:t>
            </a:r>
            <a:endParaRPr lang="en-US" sz="2200"/>
          </a:p>
          <a:p>
            <a:pPr marL="0" indent="0">
              <a:buNone/>
            </a:pPr>
            <a:endParaRPr lang="en-US" sz="2200"/>
          </a:p>
          <a:p>
            <a:pPr marL="0" indent="0">
              <a:buNone/>
            </a:pPr>
            <a:r>
              <a:rPr lang="en-US" sz="2200">
                <a:hlinkClick r:id="rId4"/>
              </a:rPr>
              <a:t>https://springfieldurgentcare.com/medical-testing/covid-19-antibody-testing/</a:t>
            </a:r>
            <a:r>
              <a:rPr lang="en-US" sz="2200"/>
              <a:t> Also does the antibody testing</a:t>
            </a:r>
          </a:p>
        </p:txBody>
      </p:sp>
      <p:sp>
        <p:nvSpPr>
          <p:cNvPr id="5" name="Slide Number Placeholder 4">
            <a:extLst>
              <a:ext uri="{FF2B5EF4-FFF2-40B4-BE49-F238E27FC236}">
                <a16:creationId xmlns:a16="http://schemas.microsoft.com/office/drawing/2014/main" id="{911CE4DC-E39C-412F-BF73-F06B2F4AD4E1}"/>
              </a:ext>
            </a:extLst>
          </p:cNvPr>
          <p:cNvSpPr>
            <a:spLocks noGrp="1"/>
          </p:cNvSpPr>
          <p:nvPr>
            <p:ph type="sldNum" sz="quarter" idx="12"/>
          </p:nvPr>
        </p:nvSpPr>
        <p:spPr>
          <a:xfrm>
            <a:off x="8610600" y="6356350"/>
            <a:ext cx="2743200" cy="365125"/>
          </a:xfrm>
        </p:spPr>
        <p:txBody>
          <a:bodyPr>
            <a:normAutofit/>
          </a:bodyPr>
          <a:lstStyle/>
          <a:p>
            <a:pPr>
              <a:spcAft>
                <a:spcPts val="600"/>
              </a:spcAft>
            </a:pPr>
            <a:fld id="{4A9BE1CC-3292-48C1-B440-40C470FBEE1F}" type="slidenum">
              <a:rPr lang="en-US" smtClean="0"/>
              <a:pPr>
                <a:spcAft>
                  <a:spcPts val="600"/>
                </a:spcAft>
              </a:pPr>
              <a:t>36</a:t>
            </a:fld>
            <a:endParaRPr lang="en-US"/>
          </a:p>
        </p:txBody>
      </p:sp>
    </p:spTree>
    <p:extLst>
      <p:ext uri="{BB962C8B-B14F-4D97-AF65-F5344CB8AC3E}">
        <p14:creationId xmlns:p14="http://schemas.microsoft.com/office/powerpoint/2010/main" val="1499378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A0E3802C-F502-4350-979E-94DB64A248D7}"/>
              </a:ext>
            </a:extLst>
          </p:cNvPr>
          <p:cNvSpPr>
            <a:spLocks noGrp="1"/>
          </p:cNvSpPr>
          <p:nvPr>
            <p:ph type="title"/>
          </p:nvPr>
        </p:nvSpPr>
        <p:spPr>
          <a:xfrm>
            <a:off x="801340" y="802955"/>
            <a:ext cx="4977976" cy="1454051"/>
          </a:xfrm>
        </p:spPr>
        <p:txBody>
          <a:bodyPr>
            <a:normAutofit/>
          </a:bodyPr>
          <a:lstStyle/>
          <a:p>
            <a:r>
              <a:rPr lang="en-US">
                <a:solidFill>
                  <a:srgbClr val="000000"/>
                </a:solidFill>
              </a:rPr>
              <a:t>Acknowledgement </a:t>
            </a:r>
          </a:p>
        </p:txBody>
      </p:sp>
      <p:sp>
        <p:nvSpPr>
          <p:cNvPr id="3" name="Content Placeholder 2">
            <a:extLst>
              <a:ext uri="{FF2B5EF4-FFF2-40B4-BE49-F238E27FC236}">
                <a16:creationId xmlns:a16="http://schemas.microsoft.com/office/drawing/2014/main" id="{8AC1F759-6EAA-4178-A678-4ABBA6BD2E13}"/>
              </a:ext>
            </a:extLst>
          </p:cNvPr>
          <p:cNvSpPr>
            <a:spLocks noGrp="1"/>
          </p:cNvSpPr>
          <p:nvPr>
            <p:ph idx="1"/>
          </p:nvPr>
        </p:nvSpPr>
        <p:spPr>
          <a:xfrm>
            <a:off x="797809" y="1814732"/>
            <a:ext cx="5779316" cy="4906743"/>
          </a:xfrm>
        </p:spPr>
        <p:txBody>
          <a:bodyPr anchor="ctr">
            <a:normAutofit/>
          </a:bodyPr>
          <a:lstStyle/>
          <a:p>
            <a:r>
              <a:rPr lang="en-US" sz="1600" dirty="0">
                <a:solidFill>
                  <a:srgbClr val="000000"/>
                </a:solidFill>
              </a:rPr>
              <a:t>I Acknowledge that I have read and understood all of the information in the Safe Work Playbook and will follow all the requirements.</a:t>
            </a:r>
          </a:p>
          <a:p>
            <a:endParaRPr lang="en-US" sz="1600" dirty="0">
              <a:solidFill>
                <a:srgbClr val="000000"/>
              </a:solidFill>
            </a:endParaRPr>
          </a:p>
          <a:p>
            <a:r>
              <a:rPr lang="en-US" sz="1600" dirty="0">
                <a:solidFill>
                  <a:srgbClr val="000000"/>
                </a:solidFill>
              </a:rPr>
              <a:t>I understand that any updates or changes to this protocol will be placed on SharePoint, an agency email will inform me of changes made and that I must go into SharePoint and read the updates and changes and follow those requirements.</a:t>
            </a:r>
          </a:p>
          <a:p>
            <a:pPr marL="0" indent="0">
              <a:buNone/>
            </a:pPr>
            <a:endParaRPr lang="en-US" sz="1600" dirty="0">
              <a:solidFill>
                <a:srgbClr val="000000"/>
              </a:solidFill>
            </a:endParaRPr>
          </a:p>
          <a:p>
            <a:endParaRPr lang="en-US" sz="1600" dirty="0">
              <a:solidFill>
                <a:srgbClr val="000000"/>
              </a:solidFill>
            </a:endParaRPr>
          </a:p>
          <a:p>
            <a:r>
              <a:rPr lang="en-US" sz="1600" dirty="0">
                <a:solidFill>
                  <a:srgbClr val="000000"/>
                </a:solidFill>
              </a:rPr>
              <a:t>Print Name: _______________________________________</a:t>
            </a:r>
          </a:p>
          <a:p>
            <a:r>
              <a:rPr lang="en-US" sz="1600" dirty="0">
                <a:solidFill>
                  <a:srgbClr val="000000"/>
                </a:solidFill>
              </a:rPr>
              <a:t>Date: ____________________________________</a:t>
            </a:r>
          </a:p>
          <a:p>
            <a:r>
              <a:rPr lang="en-US" sz="1600" dirty="0">
                <a:solidFill>
                  <a:srgbClr val="000000"/>
                </a:solidFill>
              </a:rPr>
              <a:t>Location: __________________________________</a:t>
            </a:r>
          </a:p>
          <a:p>
            <a:endParaRPr lang="en-US" sz="1600" dirty="0">
              <a:solidFill>
                <a:srgbClr val="000000"/>
              </a:solidFill>
            </a:endParaRPr>
          </a:p>
          <a:p>
            <a:r>
              <a:rPr lang="en-US" sz="1600" dirty="0">
                <a:solidFill>
                  <a:srgbClr val="000000"/>
                </a:solidFill>
              </a:rPr>
              <a:t>Signature: ______________________________________</a:t>
            </a:r>
          </a:p>
        </p:txBody>
      </p:sp>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AC1F551F-1775-472D-88DA-06DFCD498478}"/>
              </a:ext>
            </a:extLst>
          </p:cNvPr>
          <p:cNvPicPr>
            <a:picLocks noChangeAspect="1"/>
          </p:cNvPicPr>
          <p:nvPr/>
        </p:nvPicPr>
        <p:blipFill>
          <a:blip r:embed="rId4"/>
          <a:stretch>
            <a:fillRect/>
          </a:stretch>
        </p:blipFill>
        <p:spPr>
          <a:xfrm>
            <a:off x="8100821" y="3022361"/>
            <a:ext cx="3661831" cy="833476"/>
          </a:xfrm>
          <a:prstGeom prst="rect">
            <a:avLst/>
          </a:prstGeom>
        </p:spPr>
      </p:pic>
      <p:sp>
        <p:nvSpPr>
          <p:cNvPr id="5" name="Slide Number Placeholder 4">
            <a:extLst>
              <a:ext uri="{FF2B5EF4-FFF2-40B4-BE49-F238E27FC236}">
                <a16:creationId xmlns:a16="http://schemas.microsoft.com/office/drawing/2014/main" id="{FCD7F409-72DA-4F8F-AE33-30149D91D227}"/>
              </a:ext>
            </a:extLst>
          </p:cNvPr>
          <p:cNvSpPr>
            <a:spLocks noGrp="1"/>
          </p:cNvSpPr>
          <p:nvPr>
            <p:ph type="sldNum" sz="quarter" idx="12"/>
          </p:nvPr>
        </p:nvSpPr>
        <p:spPr/>
        <p:txBody>
          <a:bodyPr/>
          <a:lstStyle/>
          <a:p>
            <a:fld id="{4A9BE1CC-3292-48C1-B440-40C470FBEE1F}" type="slidenum">
              <a:rPr lang="en-US" smtClean="0"/>
              <a:t>37</a:t>
            </a:fld>
            <a:endParaRPr lang="en-US"/>
          </a:p>
        </p:txBody>
      </p:sp>
    </p:spTree>
    <p:extLst>
      <p:ext uri="{BB962C8B-B14F-4D97-AF65-F5344CB8AC3E}">
        <p14:creationId xmlns:p14="http://schemas.microsoft.com/office/powerpoint/2010/main" val="3351017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B5211-ADEE-4847-BFBC-1CCCB94C5A3D}"/>
              </a:ext>
            </a:extLst>
          </p:cNvPr>
          <p:cNvSpPr>
            <a:spLocks noGrp="1"/>
          </p:cNvSpPr>
          <p:nvPr>
            <p:ph type="title"/>
          </p:nvPr>
        </p:nvSpPr>
        <p:spPr>
          <a:xfrm>
            <a:off x="838200" y="365126"/>
            <a:ext cx="10515600" cy="456678"/>
          </a:xfrm>
        </p:spPr>
        <p:txBody>
          <a:bodyPr>
            <a:noAutofit/>
          </a:bodyPr>
          <a:lstStyle/>
          <a:p>
            <a:pPr algn="ctr"/>
            <a:r>
              <a:rPr lang="en-US" sz="3600" dirty="0"/>
              <a:t>HAND WASHING WORKS, DO IT OFTEN</a:t>
            </a:r>
          </a:p>
        </p:txBody>
      </p:sp>
      <p:pic>
        <p:nvPicPr>
          <p:cNvPr id="4098" name="Picture 2">
            <a:extLst>
              <a:ext uri="{FF2B5EF4-FFF2-40B4-BE49-F238E27FC236}">
                <a16:creationId xmlns:a16="http://schemas.microsoft.com/office/drawing/2014/main" id="{FB56253F-310C-421D-95F1-B517C60CCB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0769" y="821804"/>
            <a:ext cx="8750462" cy="567107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572DE97-FEA6-4B69-AE6F-D024016A2A1B}"/>
              </a:ext>
            </a:extLst>
          </p:cNvPr>
          <p:cNvSpPr>
            <a:spLocks noGrp="1"/>
          </p:cNvSpPr>
          <p:nvPr>
            <p:ph type="sldNum" sz="quarter" idx="12"/>
          </p:nvPr>
        </p:nvSpPr>
        <p:spPr/>
        <p:txBody>
          <a:bodyPr/>
          <a:lstStyle/>
          <a:p>
            <a:fld id="{4A9BE1CC-3292-48C1-B440-40C470FBEE1F}" type="slidenum">
              <a:rPr lang="en-US" smtClean="0"/>
              <a:t>38</a:t>
            </a:fld>
            <a:endParaRPr lang="en-US"/>
          </a:p>
        </p:txBody>
      </p:sp>
    </p:spTree>
    <p:extLst>
      <p:ext uri="{BB962C8B-B14F-4D97-AF65-F5344CB8AC3E}">
        <p14:creationId xmlns:p14="http://schemas.microsoft.com/office/powerpoint/2010/main" val="4281708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ECA81-2FC4-42A5-977A-B72EA24EF4C6}"/>
              </a:ext>
            </a:extLst>
          </p:cNvPr>
          <p:cNvSpPr>
            <a:spLocks noGrp="1"/>
          </p:cNvSpPr>
          <p:nvPr>
            <p:ph type="title"/>
          </p:nvPr>
        </p:nvSpPr>
        <p:spPr>
          <a:xfrm>
            <a:off x="411480" y="987552"/>
            <a:ext cx="4485861" cy="1088136"/>
          </a:xfrm>
        </p:spPr>
        <p:txBody>
          <a:bodyPr anchor="b">
            <a:normAutofit/>
          </a:bodyPr>
          <a:lstStyle/>
          <a:p>
            <a:r>
              <a:rPr lang="en-US" sz="3400"/>
              <a:t>Mental Health and Wellness Resources</a:t>
            </a:r>
          </a:p>
        </p:txBody>
      </p:sp>
      <p:sp>
        <p:nvSpPr>
          <p:cNvPr id="29" name="Rectangle 28">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FD12D9F-D145-427A-A5A1-8060C5612F48}"/>
              </a:ext>
            </a:extLst>
          </p:cNvPr>
          <p:cNvSpPr>
            <a:spLocks noGrp="1"/>
          </p:cNvSpPr>
          <p:nvPr>
            <p:ph idx="1"/>
          </p:nvPr>
        </p:nvSpPr>
        <p:spPr>
          <a:xfrm>
            <a:off x="411479" y="2688336"/>
            <a:ext cx="4498848" cy="3584448"/>
          </a:xfrm>
        </p:spPr>
        <p:txBody>
          <a:bodyPr anchor="t">
            <a:normAutofit/>
          </a:bodyPr>
          <a:lstStyle/>
          <a:p>
            <a:r>
              <a:rPr lang="en-US" sz="1800" u="sng">
                <a:hlinkClick r:id="rId2"/>
              </a:rPr>
              <a:t>https://youtu.be/CL95EsnLFuo</a:t>
            </a:r>
            <a:r>
              <a:rPr lang="en-US" sz="1800" u="sng"/>
              <a:t> </a:t>
            </a:r>
            <a:r>
              <a:rPr lang="en-US" sz="1800"/>
              <a:t>(self-care video for DSPs)</a:t>
            </a:r>
            <a:endParaRPr lang="en-US" sz="1800" u="sng"/>
          </a:p>
          <a:p>
            <a:r>
              <a:rPr lang="en-US" sz="1800" u="sng">
                <a:hlinkClick r:id="rId3"/>
              </a:rPr>
              <a:t>https://youtu.be/_eeqEiZ-pxc</a:t>
            </a:r>
            <a:r>
              <a:rPr lang="en-US" sz="1800"/>
              <a:t> (mediation for DSPs in times of stress)</a:t>
            </a:r>
          </a:p>
          <a:p>
            <a:r>
              <a:rPr lang="en-US" sz="1800">
                <a:hlinkClick r:id="rId4"/>
              </a:rPr>
              <a:t>https://emergency.cdc.gov/coping/index.asp</a:t>
            </a:r>
            <a:r>
              <a:rPr lang="en-US" sz="1800"/>
              <a:t> (Coping with a disaster or traumatic event)</a:t>
            </a:r>
          </a:p>
          <a:p>
            <a:endParaRPr lang="en-US" sz="1800"/>
          </a:p>
          <a:p>
            <a:endParaRPr lang="en-US" sz="1800"/>
          </a:p>
          <a:p>
            <a:endParaRPr lang="en-US" sz="1800"/>
          </a:p>
        </p:txBody>
      </p:sp>
      <p:pic>
        <p:nvPicPr>
          <p:cNvPr id="6" name="Picture 5" descr="A picture containing wooden&#10;&#10;Description automatically generated">
            <a:extLst>
              <a:ext uri="{FF2B5EF4-FFF2-40B4-BE49-F238E27FC236}">
                <a16:creationId xmlns:a16="http://schemas.microsoft.com/office/drawing/2014/main" id="{8F078063-FE06-4E45-99DC-BF91B4BB28EE}"/>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8106" r="1514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4" name="Slide Number Placeholder 3">
            <a:extLst>
              <a:ext uri="{FF2B5EF4-FFF2-40B4-BE49-F238E27FC236}">
                <a16:creationId xmlns:a16="http://schemas.microsoft.com/office/drawing/2014/main" id="{59B6900F-70C4-4A0F-8EA5-2AC13821FB7D}"/>
              </a:ext>
            </a:extLst>
          </p:cNvPr>
          <p:cNvSpPr>
            <a:spLocks noGrp="1"/>
          </p:cNvSpPr>
          <p:nvPr>
            <p:ph type="sldNum" sz="quarter" idx="12"/>
          </p:nvPr>
        </p:nvSpPr>
        <p:spPr>
          <a:xfrm>
            <a:off x="9037321" y="6356350"/>
            <a:ext cx="2743200" cy="365125"/>
          </a:xfrm>
        </p:spPr>
        <p:txBody>
          <a:bodyPr>
            <a:normAutofit/>
          </a:bodyPr>
          <a:lstStyle/>
          <a:p>
            <a:pPr>
              <a:spcAft>
                <a:spcPts val="600"/>
              </a:spcAft>
            </a:pPr>
            <a:fld id="{4A9BE1CC-3292-48C1-B440-40C470FBEE1F}" type="slidenum">
              <a:rPr lang="en-US">
                <a:solidFill>
                  <a:schemeClr val="bg1"/>
                </a:solidFill>
              </a:rPr>
              <a:pPr>
                <a:spcAft>
                  <a:spcPts val="600"/>
                </a:spcAft>
              </a:pPr>
              <a:t>39</a:t>
            </a:fld>
            <a:endParaRPr lang="en-US">
              <a:solidFill>
                <a:schemeClr val="bg1"/>
              </a:solidFill>
            </a:endParaRPr>
          </a:p>
        </p:txBody>
      </p:sp>
    </p:spTree>
    <p:extLst>
      <p:ext uri="{BB962C8B-B14F-4D97-AF65-F5344CB8AC3E}">
        <p14:creationId xmlns:p14="http://schemas.microsoft.com/office/powerpoint/2010/main" val="2551601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B1A00A-E240-414D-A782-A398070B4799}"/>
              </a:ext>
            </a:extLst>
          </p:cNvPr>
          <p:cNvSpPr>
            <a:spLocks noGrp="1"/>
          </p:cNvSpPr>
          <p:nvPr>
            <p:ph type="title"/>
          </p:nvPr>
        </p:nvSpPr>
        <p:spPr>
          <a:xfrm>
            <a:off x="4653441" y="321734"/>
            <a:ext cx="6895092" cy="1135737"/>
          </a:xfrm>
        </p:spPr>
        <p:txBody>
          <a:bodyPr>
            <a:normAutofit/>
          </a:bodyPr>
          <a:lstStyle/>
          <a:p>
            <a:br>
              <a:rPr lang="en-US" sz="3600" b="1">
                <a:cs typeface="Calibri Light"/>
              </a:rPr>
            </a:br>
            <a:endParaRPr lang="en-US" sz="3600" b="1">
              <a:cs typeface="Calibri Light"/>
            </a:endParaRPr>
          </a:p>
        </p:txBody>
      </p:sp>
      <p:pic>
        <p:nvPicPr>
          <p:cNvPr id="4" name="Picture 3">
            <a:extLst>
              <a:ext uri="{FF2B5EF4-FFF2-40B4-BE49-F238E27FC236}">
                <a16:creationId xmlns:a16="http://schemas.microsoft.com/office/drawing/2014/main" id="{978A18DF-E561-4353-8447-A5332F88FB04}"/>
              </a:ext>
            </a:extLst>
          </p:cNvPr>
          <p:cNvPicPr>
            <a:picLocks noChangeAspect="1"/>
          </p:cNvPicPr>
          <p:nvPr/>
        </p:nvPicPr>
        <p:blipFill>
          <a:blip r:embed="rId3"/>
          <a:stretch>
            <a:fillRect/>
          </a:stretch>
        </p:blipFill>
        <p:spPr>
          <a:xfrm>
            <a:off x="0" y="3040282"/>
            <a:ext cx="2987039" cy="777434"/>
          </a:xfrm>
          <a:prstGeom prst="rect">
            <a:avLst/>
          </a:prstGeom>
        </p:spPr>
      </p:pic>
      <p:grpSp>
        <p:nvGrpSpPr>
          <p:cNvPr id="7" name="Group 10">
            <a:extLst>
              <a:ext uri="{FF2B5EF4-FFF2-40B4-BE49-F238E27FC236}">
                <a16:creationId xmlns:a16="http://schemas.microsoft.com/office/drawing/2014/main" id="{C34A4475-365F-4381-A542-4698D63774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1097280" cy="1097280"/>
            <a:chOff x="11094720" y="0"/>
            <a:chExt cx="1097280" cy="1097280"/>
          </a:xfrm>
        </p:grpSpPr>
        <p:sp>
          <p:nvSpPr>
            <p:cNvPr id="12" name="Isosceles Triangle 11">
              <a:extLst>
                <a:ext uri="{FF2B5EF4-FFF2-40B4-BE49-F238E27FC236}">
                  <a16:creationId xmlns:a16="http://schemas.microsoft.com/office/drawing/2014/main" id="{148F8F8B-B172-475E-9119-57F2A1C87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12">
              <a:extLst>
                <a:ext uri="{FF2B5EF4-FFF2-40B4-BE49-F238E27FC236}">
                  <a16:creationId xmlns:a16="http://schemas.microsoft.com/office/drawing/2014/main" id="{1B0349D0-97A5-4654-A515-C72EA9E0B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CE79AFD4-403C-48DE-816D-63AE7E79C5A8}"/>
              </a:ext>
            </a:extLst>
          </p:cNvPr>
          <p:cNvSpPr>
            <a:spLocks noGrp="1"/>
          </p:cNvSpPr>
          <p:nvPr>
            <p:ph idx="1"/>
          </p:nvPr>
        </p:nvSpPr>
        <p:spPr>
          <a:xfrm>
            <a:off x="3241041" y="413910"/>
            <a:ext cx="8307492" cy="6476837"/>
          </a:xfrm>
        </p:spPr>
        <p:txBody>
          <a:bodyPr vert="horz" lIns="91440" tIns="45720" rIns="91440" bIns="45720" rtlCol="0">
            <a:normAutofit fontScale="92500" lnSpcReduction="20000"/>
          </a:bodyPr>
          <a:lstStyle/>
          <a:p>
            <a:r>
              <a:rPr lang="en-US" sz="2400" dirty="0"/>
              <a:t>New Horizons Rehabilitation Services, Inc is deeply focused on keeping our staff, hourly, persons served, suppliers, and visitors safe while in our facilities and out in the community.</a:t>
            </a:r>
          </a:p>
          <a:p>
            <a:r>
              <a:rPr lang="en-US" sz="2400" dirty="0"/>
              <a:t>As we continue to navigate this new normal, we have tapped into several resources, to develop a Safe Work Playbook.</a:t>
            </a:r>
          </a:p>
          <a:p>
            <a:r>
              <a:rPr lang="en-US" sz="2400" dirty="0"/>
              <a:t>While it is not a one-size-fits-all approach,  the Safe Work Playbook include practical recommendations for COVID-19, based on current guidelines from the Center for Disease Control and Prevention, WHO, MIDHHS, and OCHD that could be tailored to address various scenarios that we may face when working and in the community.</a:t>
            </a:r>
            <a:endParaRPr lang="en-US" sz="2400" dirty="0">
              <a:cs typeface="Calibri"/>
            </a:endParaRPr>
          </a:p>
          <a:p>
            <a:r>
              <a:rPr lang="en-US" sz="2400" dirty="0"/>
              <a:t>This has been a difficult time for everyone and having a workplace where everyone feels comfortable performing their jobs safely is a multi-faceted challenge. </a:t>
            </a:r>
          </a:p>
          <a:p>
            <a:r>
              <a:rPr lang="en-US" sz="2400" dirty="0"/>
              <a:t>This Playbook covers a wide range of topics, including:</a:t>
            </a:r>
          </a:p>
          <a:p>
            <a:pPr lvl="1"/>
            <a:r>
              <a:rPr lang="en-US" dirty="0"/>
              <a:t>Step-by-step guides for setting up a pandemic response team</a:t>
            </a:r>
          </a:p>
          <a:p>
            <a:pPr lvl="1"/>
            <a:r>
              <a:rPr lang="en-US" dirty="0"/>
              <a:t>Cleaning and disinfection procedures</a:t>
            </a:r>
          </a:p>
          <a:p>
            <a:pPr lvl="1"/>
            <a:r>
              <a:rPr lang="en-US" dirty="0"/>
              <a:t>Staggering drop off and pick up times, breaks and other distancing strategies.  </a:t>
            </a:r>
          </a:p>
          <a:p>
            <a:pPr lvl="1"/>
            <a:r>
              <a:rPr lang="en-US" dirty="0"/>
              <a:t>On-site health screening</a:t>
            </a:r>
          </a:p>
          <a:p>
            <a:pPr lvl="1"/>
            <a:r>
              <a:rPr lang="en-US" dirty="0"/>
              <a:t>Protocols for isolating anyone who becomes ill at work</a:t>
            </a:r>
          </a:p>
          <a:p>
            <a:pPr lvl="1"/>
            <a:r>
              <a:rPr lang="en-US" dirty="0"/>
              <a:t>Training will be provided (virtual or in-person) for all employees to be able to provide screening</a:t>
            </a:r>
          </a:p>
          <a:p>
            <a:pPr lvl="1"/>
            <a:r>
              <a:rPr lang="en-US" dirty="0"/>
              <a:t>General safety </a:t>
            </a:r>
          </a:p>
        </p:txBody>
      </p:sp>
      <p:grpSp>
        <p:nvGrpSpPr>
          <p:cNvPr id="10" name="Group 14">
            <a:extLst>
              <a:ext uri="{FF2B5EF4-FFF2-40B4-BE49-F238E27FC236}">
                <a16:creationId xmlns:a16="http://schemas.microsoft.com/office/drawing/2014/main" id="{DC8D6E3B-FFED-480F-941D-FE376375B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861EE86E-7D87-470A-983F-EF299C07AC5B}"/>
              </a:ext>
            </a:extLst>
          </p:cNvPr>
          <p:cNvSpPr>
            <a:spLocks noGrp="1"/>
          </p:cNvSpPr>
          <p:nvPr>
            <p:ph type="sldNum" sz="quarter" idx="12"/>
          </p:nvPr>
        </p:nvSpPr>
        <p:spPr/>
        <p:txBody>
          <a:bodyPr/>
          <a:lstStyle/>
          <a:p>
            <a:fld id="{4A9BE1CC-3292-48C1-B440-40C470FBEE1F}" type="slidenum">
              <a:rPr lang="en-US" smtClean="0"/>
              <a:t>4</a:t>
            </a:fld>
            <a:endParaRPr lang="en-US"/>
          </a:p>
        </p:txBody>
      </p:sp>
    </p:spTree>
    <p:extLst>
      <p:ext uri="{BB962C8B-B14F-4D97-AF65-F5344CB8AC3E}">
        <p14:creationId xmlns:p14="http://schemas.microsoft.com/office/powerpoint/2010/main" val="2962607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213C9448-6790-4CF0-8F98-A66D9203951A}"/>
              </a:ext>
            </a:extLst>
          </p:cNvPr>
          <p:cNvSpPr>
            <a:spLocks noGrp="1"/>
          </p:cNvSpPr>
          <p:nvPr>
            <p:ph type="title"/>
          </p:nvPr>
        </p:nvSpPr>
        <p:spPr>
          <a:xfrm>
            <a:off x="535020" y="685800"/>
            <a:ext cx="2780271" cy="5105400"/>
          </a:xfrm>
        </p:spPr>
        <p:txBody>
          <a:bodyPr>
            <a:normAutofit/>
          </a:bodyPr>
          <a:lstStyle/>
          <a:p>
            <a:r>
              <a:rPr lang="en-US" sz="4000" b="1" u="sng">
                <a:solidFill>
                  <a:srgbClr val="FFFFFF"/>
                </a:solidFill>
              </a:rPr>
              <a:t>Questions or Comments</a:t>
            </a:r>
          </a:p>
        </p:txBody>
      </p:sp>
      <p:sp>
        <p:nvSpPr>
          <p:cNvPr id="4" name="Slide Number Placeholder 3">
            <a:extLst>
              <a:ext uri="{FF2B5EF4-FFF2-40B4-BE49-F238E27FC236}">
                <a16:creationId xmlns:a16="http://schemas.microsoft.com/office/drawing/2014/main" id="{E973ADA3-BC1E-47F5-85BC-BFFDBFF69D05}"/>
              </a:ext>
            </a:extLst>
          </p:cNvPr>
          <p:cNvSpPr>
            <a:spLocks noGrp="1"/>
          </p:cNvSpPr>
          <p:nvPr>
            <p:ph type="sldNum" sz="quarter" idx="12"/>
          </p:nvPr>
        </p:nvSpPr>
        <p:spPr>
          <a:xfrm>
            <a:off x="10265568" y="6309360"/>
            <a:ext cx="1088231" cy="365125"/>
          </a:xfrm>
        </p:spPr>
        <p:txBody>
          <a:bodyPr>
            <a:normAutofit/>
          </a:bodyPr>
          <a:lstStyle/>
          <a:p>
            <a:pPr>
              <a:spcAft>
                <a:spcPts val="600"/>
              </a:spcAft>
            </a:pPr>
            <a:fld id="{4A9BE1CC-3292-48C1-B440-40C470FBEE1F}" type="slidenum">
              <a:rPr lang="en-US">
                <a:solidFill>
                  <a:prstClr val="black">
                    <a:tint val="75000"/>
                  </a:prstClr>
                </a:solidFill>
              </a:rPr>
              <a:pPr>
                <a:spcAft>
                  <a:spcPts val="600"/>
                </a:spcAft>
              </a:pPr>
              <a:t>40</a:t>
            </a:fld>
            <a:endParaRPr lang="en-US">
              <a:solidFill>
                <a:prstClr val="black">
                  <a:tint val="75000"/>
                </a:prstClr>
              </a:solidFill>
            </a:endParaRPr>
          </a:p>
        </p:txBody>
      </p:sp>
      <p:sp>
        <p:nvSpPr>
          <p:cNvPr id="3" name="Content Placeholder 2">
            <a:extLst>
              <a:ext uri="{FF2B5EF4-FFF2-40B4-BE49-F238E27FC236}">
                <a16:creationId xmlns:a16="http://schemas.microsoft.com/office/drawing/2014/main" id="{445D1D7D-1FCA-499A-B6F5-244897332F41}"/>
              </a:ext>
            </a:extLst>
          </p:cNvPr>
          <p:cNvSpPr>
            <a:spLocks noGrp="1"/>
          </p:cNvSpPr>
          <p:nvPr>
            <p:ph idx="1"/>
          </p:nvPr>
        </p:nvSpPr>
        <p:spPr>
          <a:xfrm>
            <a:off x="5053013" y="728663"/>
            <a:ext cx="6411913" cy="4600575"/>
          </a:xfrm>
        </p:spPr>
        <p:txBody>
          <a:bodyPr wrap="square" anchor="t">
            <a:normAutofit/>
          </a:bodyPr>
          <a:lstStyle/>
          <a:p>
            <a:pPr marL="0" indent="0" algn="ctr">
              <a:buNone/>
            </a:pPr>
            <a:r>
              <a:rPr lang="en-US" dirty="0"/>
              <a:t>Please email all questions and comments concerning COVID to this email:</a:t>
            </a:r>
          </a:p>
          <a:p>
            <a:pPr marL="0" indent="0" algn="ctr">
              <a:buNone/>
            </a:pPr>
            <a:endParaRPr lang="en-US" dirty="0"/>
          </a:p>
          <a:p>
            <a:pPr marL="0" indent="0" algn="ctr">
              <a:buNone/>
            </a:pPr>
            <a:endParaRPr lang="en-US" dirty="0"/>
          </a:p>
          <a:p>
            <a:pPr marL="0" indent="0" algn="ctr">
              <a:buNone/>
            </a:pPr>
            <a:r>
              <a:rPr lang="en-US" dirty="0"/>
              <a:t>All other general safety questions:</a:t>
            </a:r>
          </a:p>
          <a:p>
            <a:pPr marL="0" indent="0" algn="ctr">
              <a:buNone/>
            </a:pPr>
            <a:r>
              <a:rPr lang="en-US" dirty="0">
                <a:hlinkClick r:id="rId2"/>
              </a:rPr>
              <a:t>jferrell@newhorizonsrehab.org</a:t>
            </a:r>
            <a:r>
              <a:rPr lang="en-US" dirty="0"/>
              <a:t> </a:t>
            </a:r>
          </a:p>
          <a:p>
            <a:pPr marL="0" indent="0" algn="ctr">
              <a:buNone/>
            </a:pPr>
            <a:r>
              <a:rPr lang="en-US" dirty="0"/>
              <a:t>Director of Safety</a:t>
            </a:r>
          </a:p>
          <a:p>
            <a:pPr marL="0" indent="0" algn="ctr">
              <a:buNone/>
            </a:pPr>
            <a:r>
              <a:rPr lang="en-US" dirty="0">
                <a:hlinkClick r:id="rId3"/>
              </a:rPr>
              <a:t>jkaszubski@newhorizonsrehab.org</a:t>
            </a:r>
            <a:endParaRPr lang="en-US" dirty="0"/>
          </a:p>
          <a:p>
            <a:pPr marL="0" indent="0" algn="ctr">
              <a:buNone/>
            </a:pPr>
            <a:r>
              <a:rPr lang="en-US" dirty="0"/>
              <a:t>Director of Human Resources  </a:t>
            </a:r>
          </a:p>
        </p:txBody>
      </p:sp>
      <p:sp>
        <p:nvSpPr>
          <p:cNvPr id="5" name="Rectangle 4">
            <a:extLst>
              <a:ext uri="{FF2B5EF4-FFF2-40B4-BE49-F238E27FC236}">
                <a16:creationId xmlns:a16="http://schemas.microsoft.com/office/drawing/2014/main" id="{35850951-81AA-4B29-B301-1DD33B2E4B04}"/>
              </a:ext>
            </a:extLst>
          </p:cNvPr>
          <p:cNvSpPr/>
          <p:nvPr/>
        </p:nvSpPr>
        <p:spPr>
          <a:xfrm>
            <a:off x="5665264" y="1749288"/>
            <a:ext cx="6411913" cy="946204"/>
          </a:xfrm>
          <a:prstGeom prst="rect">
            <a:avLst/>
          </a:prstGeom>
        </p:spPr>
        <p:txBody>
          <a:bodyPr wrap="square" anchor="t">
            <a:normAutofit/>
          </a:bodyPr>
          <a:lstStyle/>
          <a:p>
            <a:pPr fontAlgn="base">
              <a:spcAft>
                <a:spcPts val="600"/>
              </a:spcAft>
            </a:pPr>
            <a:r>
              <a:rPr lang="en-US" sz="2800" u="sng" dirty="0">
                <a:hlinkClick r:id="rId4"/>
              </a:rPr>
              <a:t>COVID19@newhorizonsrehab.org</a:t>
            </a:r>
            <a:endParaRPr lang="en-US" sz="2800" dirty="0"/>
          </a:p>
        </p:txBody>
      </p:sp>
    </p:spTree>
    <p:extLst>
      <p:ext uri="{BB962C8B-B14F-4D97-AF65-F5344CB8AC3E}">
        <p14:creationId xmlns:p14="http://schemas.microsoft.com/office/powerpoint/2010/main" val="1858747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4D0DB-781B-4313-8034-C1ACDE3464FF}"/>
              </a:ext>
            </a:extLst>
          </p:cNvPr>
          <p:cNvSpPr>
            <a:spLocks noGrp="1"/>
          </p:cNvSpPr>
          <p:nvPr>
            <p:ph type="title"/>
          </p:nvPr>
        </p:nvSpPr>
        <p:spPr/>
        <p:txBody>
          <a:bodyPr/>
          <a:lstStyle/>
          <a:p>
            <a:r>
              <a:rPr lang="en-US" dirty="0">
                <a:cs typeface="Calibri Light"/>
              </a:rPr>
              <a:t>           General Health and Safety Rules</a:t>
            </a:r>
            <a:endParaRPr lang="en-US" dirty="0"/>
          </a:p>
        </p:txBody>
      </p:sp>
      <p:sp>
        <p:nvSpPr>
          <p:cNvPr id="3" name="Content Placeholder 2">
            <a:extLst>
              <a:ext uri="{FF2B5EF4-FFF2-40B4-BE49-F238E27FC236}">
                <a16:creationId xmlns:a16="http://schemas.microsoft.com/office/drawing/2014/main" id="{17916C80-6221-493A-99B9-73EFAC03E6A6}"/>
              </a:ext>
            </a:extLst>
          </p:cNvPr>
          <p:cNvSpPr>
            <a:spLocks noGrp="1"/>
          </p:cNvSpPr>
          <p:nvPr>
            <p:ph idx="1"/>
          </p:nvPr>
        </p:nvSpPr>
        <p:spPr>
          <a:xfrm>
            <a:off x="838200" y="1470991"/>
            <a:ext cx="10515600" cy="4705972"/>
          </a:xfrm>
        </p:spPr>
        <p:txBody>
          <a:bodyPr vert="horz" lIns="91440" tIns="45720" rIns="91440" bIns="45720" rtlCol="0" anchor="t">
            <a:normAutofit fontScale="77500" lnSpcReduction="20000"/>
          </a:bodyPr>
          <a:lstStyle/>
          <a:p>
            <a:pPr marL="0" indent="0">
              <a:buNone/>
            </a:pPr>
            <a:r>
              <a:rPr lang="en-US" dirty="0">
                <a:cs typeface="Calibri" panose="020F0502020204030204"/>
              </a:rPr>
              <a:t>The rules in this Safe Work Guide we are using do not negate all other Health and Safety procedures that have been presented at time of hire along with annual trainings and drills that cover the following.  These trainings and drills remain in effect and are to continue to be followed.  They are also in Share Point for review at any time.</a:t>
            </a:r>
          </a:p>
          <a:p>
            <a:r>
              <a:rPr lang="en-US" dirty="0">
                <a:ea typeface="+mn-lt"/>
                <a:cs typeface="+mn-lt"/>
              </a:rPr>
              <a:t>General Safety Regulations </a:t>
            </a:r>
            <a:endParaRPr lang="en-US" dirty="0"/>
          </a:p>
          <a:p>
            <a:r>
              <a:rPr lang="en-US" dirty="0">
                <a:ea typeface="+mn-lt"/>
                <a:cs typeface="+mn-lt"/>
              </a:rPr>
              <a:t>Emergency Evacuation to Back up Shelter (Branch / Office Locations) </a:t>
            </a:r>
            <a:endParaRPr lang="en-US" dirty="0"/>
          </a:p>
          <a:p>
            <a:r>
              <a:rPr lang="en-US" dirty="0">
                <a:ea typeface="+mn-lt"/>
                <a:cs typeface="+mn-lt"/>
              </a:rPr>
              <a:t>Fire Drill Procedures </a:t>
            </a:r>
            <a:endParaRPr lang="en-US" dirty="0"/>
          </a:p>
          <a:p>
            <a:r>
              <a:rPr lang="en-US" dirty="0">
                <a:ea typeface="+mn-lt"/>
                <a:cs typeface="+mn-lt"/>
              </a:rPr>
              <a:t>Weather Drill Procedures </a:t>
            </a:r>
            <a:endParaRPr lang="en-US" dirty="0"/>
          </a:p>
          <a:p>
            <a:r>
              <a:rPr lang="en-US" dirty="0">
                <a:ea typeface="+mn-lt"/>
                <a:cs typeface="+mn-lt"/>
              </a:rPr>
              <a:t>Exposure Control Plan for Bloodborne Pathogens </a:t>
            </a:r>
            <a:endParaRPr lang="en-US" dirty="0"/>
          </a:p>
          <a:p>
            <a:r>
              <a:rPr lang="en-US" dirty="0">
                <a:ea typeface="+mn-lt"/>
                <a:cs typeface="+mn-lt"/>
              </a:rPr>
              <a:t>Safety Training Plan </a:t>
            </a:r>
            <a:endParaRPr lang="en-US" dirty="0"/>
          </a:p>
          <a:p>
            <a:r>
              <a:rPr lang="en-US" dirty="0">
                <a:ea typeface="+mn-lt"/>
                <a:cs typeface="+mn-lt"/>
              </a:rPr>
              <a:t>Critical Incident </a:t>
            </a:r>
            <a:endParaRPr lang="en-US" dirty="0"/>
          </a:p>
          <a:p>
            <a:r>
              <a:rPr lang="en-US" dirty="0">
                <a:ea typeface="+mn-lt"/>
                <a:cs typeface="+mn-lt"/>
              </a:rPr>
              <a:t>Facility Safety Inspection Checklist </a:t>
            </a:r>
            <a:endParaRPr lang="en-US" dirty="0"/>
          </a:p>
          <a:p>
            <a:r>
              <a:rPr lang="en-US" dirty="0">
                <a:ea typeface="+mn-lt"/>
                <a:cs typeface="+mn-lt"/>
              </a:rPr>
              <a:t>Policy on Violence &amp; Aggression</a:t>
            </a:r>
          </a:p>
          <a:p>
            <a:r>
              <a:rPr lang="en-US" dirty="0">
                <a:ea typeface="+mn-lt"/>
                <a:cs typeface="+mn-lt"/>
              </a:rPr>
              <a:t>CPR/AED/First Aid – bi-annually every two years </a:t>
            </a:r>
          </a:p>
          <a:p>
            <a:endParaRPr lang="en-US" dirty="0"/>
          </a:p>
        </p:txBody>
      </p:sp>
      <p:sp>
        <p:nvSpPr>
          <p:cNvPr id="4" name="Slide Number Placeholder 3">
            <a:extLst>
              <a:ext uri="{FF2B5EF4-FFF2-40B4-BE49-F238E27FC236}">
                <a16:creationId xmlns:a16="http://schemas.microsoft.com/office/drawing/2014/main" id="{0D461DD2-4D23-450D-8F21-AE53CBB1AF36}"/>
              </a:ext>
            </a:extLst>
          </p:cNvPr>
          <p:cNvSpPr>
            <a:spLocks noGrp="1"/>
          </p:cNvSpPr>
          <p:nvPr>
            <p:ph type="sldNum" sz="quarter" idx="12"/>
          </p:nvPr>
        </p:nvSpPr>
        <p:spPr/>
        <p:txBody>
          <a:bodyPr/>
          <a:lstStyle/>
          <a:p>
            <a:fld id="{4A9BE1CC-3292-48C1-B440-40C470FBEE1F}" type="slidenum">
              <a:rPr lang="en-US" smtClean="0"/>
              <a:t>41</a:t>
            </a:fld>
            <a:endParaRPr lang="en-US"/>
          </a:p>
        </p:txBody>
      </p:sp>
    </p:spTree>
    <p:extLst>
      <p:ext uri="{BB962C8B-B14F-4D97-AF65-F5344CB8AC3E}">
        <p14:creationId xmlns:p14="http://schemas.microsoft.com/office/powerpoint/2010/main" val="90451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C7F8C-BB54-4F12-BFA8-55C2F17C409A}"/>
              </a:ext>
            </a:extLst>
          </p:cNvPr>
          <p:cNvSpPr>
            <a:spLocks noGrp="1"/>
          </p:cNvSpPr>
          <p:nvPr>
            <p:ph type="title"/>
          </p:nvPr>
        </p:nvSpPr>
        <p:spPr>
          <a:xfrm>
            <a:off x="838200" y="365125"/>
            <a:ext cx="10515600" cy="671195"/>
          </a:xfrm>
        </p:spPr>
        <p:txBody>
          <a:bodyPr>
            <a:normAutofit fontScale="90000"/>
          </a:bodyPr>
          <a:lstStyle/>
          <a:p>
            <a:pPr algn="ctr"/>
            <a:r>
              <a:rPr lang="en-US" dirty="0"/>
              <a:t>COVID OPERATING PROTOCOLS</a:t>
            </a:r>
          </a:p>
        </p:txBody>
      </p:sp>
      <p:sp>
        <p:nvSpPr>
          <p:cNvPr id="3" name="Content Placeholder 2">
            <a:extLst>
              <a:ext uri="{FF2B5EF4-FFF2-40B4-BE49-F238E27FC236}">
                <a16:creationId xmlns:a16="http://schemas.microsoft.com/office/drawing/2014/main" id="{14DD5090-C270-42CB-80F8-0A3A0B36A68B}"/>
              </a:ext>
            </a:extLst>
          </p:cNvPr>
          <p:cNvSpPr>
            <a:spLocks noGrp="1"/>
          </p:cNvSpPr>
          <p:nvPr>
            <p:ph sz="half" idx="1"/>
          </p:nvPr>
        </p:nvSpPr>
        <p:spPr>
          <a:xfrm>
            <a:off x="838200" y="1036320"/>
            <a:ext cx="4767470" cy="4848529"/>
          </a:xfrm>
        </p:spPr>
        <p:txBody>
          <a:bodyPr vert="horz" lIns="91440" tIns="45720" rIns="91440" bIns="45720" rtlCol="0" anchor="t">
            <a:normAutofit fontScale="62500" lnSpcReduction="20000"/>
          </a:bodyPr>
          <a:lstStyle/>
          <a:p>
            <a:r>
              <a:rPr lang="en-US" sz="3400" dirty="0"/>
              <a:t>Site Entry Procedures:</a:t>
            </a:r>
          </a:p>
          <a:p>
            <a:pPr lvl="1"/>
            <a:r>
              <a:rPr lang="en-US" sz="3400" dirty="0"/>
              <a:t>Prior to Arrival</a:t>
            </a:r>
          </a:p>
          <a:p>
            <a:pPr lvl="1"/>
            <a:r>
              <a:rPr lang="en-US" sz="3400" dirty="0"/>
              <a:t>Upon Arrival</a:t>
            </a:r>
          </a:p>
          <a:p>
            <a:pPr lvl="1"/>
            <a:r>
              <a:rPr lang="en-US" sz="3400" dirty="0"/>
              <a:t>Wash hands immediately after screening</a:t>
            </a:r>
          </a:p>
          <a:p>
            <a:r>
              <a:rPr lang="en-US" sz="3400" dirty="0"/>
              <a:t>Pandemic Response Team when needed</a:t>
            </a:r>
          </a:p>
          <a:p>
            <a:r>
              <a:rPr lang="en-US" sz="3400" dirty="0"/>
              <a:t>Preventative Materials Inventory</a:t>
            </a:r>
          </a:p>
          <a:p>
            <a:r>
              <a:rPr lang="en-US" sz="3400" dirty="0"/>
              <a:t>Personal Protection Equipment</a:t>
            </a:r>
          </a:p>
          <a:p>
            <a:r>
              <a:rPr lang="en-US" sz="3400" dirty="0"/>
              <a:t>Disinfection Measures</a:t>
            </a:r>
          </a:p>
          <a:p>
            <a:r>
              <a:rPr lang="en-US" sz="3400" dirty="0"/>
              <a:t>Deep-Cleaning and Disinfection Protocol</a:t>
            </a:r>
          </a:p>
          <a:p>
            <a:r>
              <a:rPr lang="en-US" sz="3400" dirty="0"/>
              <a:t>Staff make sure all Persons Served are adhering to the protocols</a:t>
            </a:r>
          </a:p>
          <a:p>
            <a:r>
              <a:rPr lang="en-US" sz="3400" dirty="0">
                <a:cs typeface="Calibri" panose="020F0502020204030204"/>
              </a:rPr>
              <a:t>If you are sick – STAY HOME &amp; call your doctor </a:t>
            </a:r>
          </a:p>
          <a:p>
            <a:pPr marL="0" indent="0">
              <a:buNone/>
            </a:pPr>
            <a:endParaRPr lang="en-US" sz="1800" dirty="0"/>
          </a:p>
          <a:p>
            <a:pPr marL="0" indent="0">
              <a:buNone/>
            </a:pPr>
            <a:endParaRPr lang="en-US" sz="1800" dirty="0">
              <a:cs typeface="Calibri" panose="020F0502020204030204"/>
            </a:endParaRPr>
          </a:p>
          <a:p>
            <a:endParaRPr lang="en-US" sz="1800" dirty="0"/>
          </a:p>
          <a:p>
            <a:endParaRPr lang="en-US" sz="1800" dirty="0">
              <a:cs typeface="Calibri" panose="020F0502020204030204"/>
            </a:endParaRPr>
          </a:p>
          <a:p>
            <a:pPr marL="0" indent="0">
              <a:buNone/>
            </a:pPr>
            <a:endParaRPr lang="en-US" sz="1800" dirty="0">
              <a:cs typeface="Calibri" panose="020F0502020204030204"/>
            </a:endParaRPr>
          </a:p>
          <a:p>
            <a:endParaRPr lang="en-US" sz="1800" dirty="0"/>
          </a:p>
          <a:p>
            <a:endParaRPr lang="en-US" sz="1800" dirty="0"/>
          </a:p>
          <a:p>
            <a:endParaRPr lang="en-US" sz="1800" dirty="0"/>
          </a:p>
        </p:txBody>
      </p:sp>
      <p:sp>
        <p:nvSpPr>
          <p:cNvPr id="4" name="Content Placeholder 3">
            <a:extLst>
              <a:ext uri="{FF2B5EF4-FFF2-40B4-BE49-F238E27FC236}">
                <a16:creationId xmlns:a16="http://schemas.microsoft.com/office/drawing/2014/main" id="{685D7A33-3115-4DA9-B925-3B31A70F50E5}"/>
              </a:ext>
            </a:extLst>
          </p:cNvPr>
          <p:cNvSpPr>
            <a:spLocks noGrp="1"/>
          </p:cNvSpPr>
          <p:nvPr>
            <p:ph sz="half" idx="2"/>
          </p:nvPr>
        </p:nvSpPr>
        <p:spPr>
          <a:xfrm>
            <a:off x="6172200" y="1300480"/>
            <a:ext cx="5181600" cy="4106407"/>
          </a:xfrm>
        </p:spPr>
        <p:txBody>
          <a:bodyPr>
            <a:noAutofit/>
          </a:bodyPr>
          <a:lstStyle/>
          <a:p>
            <a:r>
              <a:rPr lang="en-US" sz="2100" dirty="0"/>
              <a:t>Isolation Protocol &amp; Coordinator Training</a:t>
            </a:r>
          </a:p>
          <a:p>
            <a:r>
              <a:rPr lang="en-US" sz="2100" dirty="0"/>
              <a:t>Social (physical) Distancing Protocol when recommended</a:t>
            </a:r>
          </a:p>
          <a:p>
            <a:r>
              <a:rPr lang="en-US" sz="2100" dirty="0"/>
              <a:t>On-Site Health Screening when needed</a:t>
            </a:r>
          </a:p>
          <a:p>
            <a:r>
              <a:rPr lang="en-US" sz="2100" dirty="0"/>
              <a:t>Daily Self-Screening Protocol</a:t>
            </a:r>
          </a:p>
          <a:p>
            <a:r>
              <a:rPr lang="en-US" sz="2100" dirty="0"/>
              <a:t>Quarantining and Return to Work Protocol</a:t>
            </a:r>
          </a:p>
          <a:p>
            <a:r>
              <a:rPr lang="en-US" sz="2100" dirty="0"/>
              <a:t>Visitors and Contactors Screening</a:t>
            </a:r>
          </a:p>
          <a:p>
            <a:r>
              <a:rPr lang="en-US" sz="2100" dirty="0"/>
              <a:t>Labor Alignment</a:t>
            </a:r>
          </a:p>
          <a:p>
            <a:r>
              <a:rPr lang="en-US" sz="2100" dirty="0"/>
              <a:t>Audit checklist</a:t>
            </a:r>
          </a:p>
          <a:p>
            <a:r>
              <a:rPr lang="en-US" sz="2100" dirty="0"/>
              <a:t>Transportation</a:t>
            </a:r>
          </a:p>
        </p:txBody>
      </p:sp>
      <p:pic>
        <p:nvPicPr>
          <p:cNvPr id="5" name="Picture 4">
            <a:extLst>
              <a:ext uri="{FF2B5EF4-FFF2-40B4-BE49-F238E27FC236}">
                <a16:creationId xmlns:a16="http://schemas.microsoft.com/office/drawing/2014/main" id="{C832DA41-37DC-45C8-A82A-598B366341D6}"/>
              </a:ext>
            </a:extLst>
          </p:cNvPr>
          <p:cNvPicPr>
            <a:picLocks noChangeAspect="1"/>
          </p:cNvPicPr>
          <p:nvPr/>
        </p:nvPicPr>
        <p:blipFill>
          <a:blip r:embed="rId2"/>
          <a:stretch>
            <a:fillRect/>
          </a:stretch>
        </p:blipFill>
        <p:spPr>
          <a:xfrm>
            <a:off x="940677" y="6000063"/>
            <a:ext cx="1552725" cy="353800"/>
          </a:xfrm>
          <a:prstGeom prst="rect">
            <a:avLst/>
          </a:prstGeom>
        </p:spPr>
      </p:pic>
      <p:sp>
        <p:nvSpPr>
          <p:cNvPr id="6" name="Slide Number Placeholder 5">
            <a:extLst>
              <a:ext uri="{FF2B5EF4-FFF2-40B4-BE49-F238E27FC236}">
                <a16:creationId xmlns:a16="http://schemas.microsoft.com/office/drawing/2014/main" id="{3C108EEE-CC76-4952-B05D-294133B7083B}"/>
              </a:ext>
            </a:extLst>
          </p:cNvPr>
          <p:cNvSpPr>
            <a:spLocks noGrp="1"/>
          </p:cNvSpPr>
          <p:nvPr>
            <p:ph type="sldNum" sz="quarter" idx="12"/>
          </p:nvPr>
        </p:nvSpPr>
        <p:spPr/>
        <p:txBody>
          <a:bodyPr/>
          <a:lstStyle/>
          <a:p>
            <a:fld id="{4A9BE1CC-3292-48C1-B440-40C470FBEE1F}" type="slidenum">
              <a:rPr lang="en-US" smtClean="0"/>
              <a:t>5</a:t>
            </a:fld>
            <a:endParaRPr lang="en-US"/>
          </a:p>
        </p:txBody>
      </p:sp>
      <p:pic>
        <p:nvPicPr>
          <p:cNvPr id="8" name="Picture 7" descr="A close up of a piece of paper&#10;&#10;Description automatically generated">
            <a:extLst>
              <a:ext uri="{FF2B5EF4-FFF2-40B4-BE49-F238E27FC236}">
                <a16:creationId xmlns:a16="http://schemas.microsoft.com/office/drawing/2014/main" id="{0AA7CFBC-A8A9-4393-AE20-15A8821060B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72592" y="3982364"/>
            <a:ext cx="2100208" cy="1575156"/>
          </a:xfrm>
          <a:prstGeom prst="rect">
            <a:avLst/>
          </a:prstGeom>
        </p:spPr>
      </p:pic>
    </p:spTree>
    <p:extLst>
      <p:ext uri="{BB962C8B-B14F-4D97-AF65-F5344CB8AC3E}">
        <p14:creationId xmlns:p14="http://schemas.microsoft.com/office/powerpoint/2010/main" val="2524529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8ED6B-91FD-4375-93A4-C920FCAC1457}"/>
              </a:ext>
            </a:extLst>
          </p:cNvPr>
          <p:cNvSpPr>
            <a:spLocks noGrp="1"/>
          </p:cNvSpPr>
          <p:nvPr>
            <p:ph type="ctrTitle"/>
          </p:nvPr>
        </p:nvSpPr>
        <p:spPr>
          <a:xfrm>
            <a:off x="1524000" y="265815"/>
            <a:ext cx="9144000" cy="1137684"/>
          </a:xfrm>
        </p:spPr>
        <p:txBody>
          <a:bodyPr>
            <a:normAutofit fontScale="90000"/>
          </a:bodyPr>
          <a:lstStyle/>
          <a:p>
            <a:r>
              <a:rPr lang="en-US" dirty="0"/>
              <a:t>OTHER OPERATING PROTOCOLS</a:t>
            </a:r>
          </a:p>
        </p:txBody>
      </p:sp>
      <p:sp>
        <p:nvSpPr>
          <p:cNvPr id="3" name="Subtitle 2">
            <a:extLst>
              <a:ext uri="{FF2B5EF4-FFF2-40B4-BE49-F238E27FC236}">
                <a16:creationId xmlns:a16="http://schemas.microsoft.com/office/drawing/2014/main" id="{B8AC7AED-EB6F-43C2-BD9D-6F9280E2B8CA}"/>
              </a:ext>
            </a:extLst>
          </p:cNvPr>
          <p:cNvSpPr>
            <a:spLocks noGrp="1"/>
          </p:cNvSpPr>
          <p:nvPr>
            <p:ph type="subTitle" idx="1"/>
          </p:nvPr>
        </p:nvSpPr>
        <p:spPr>
          <a:xfrm>
            <a:off x="1524000" y="1562985"/>
            <a:ext cx="9144000" cy="5029199"/>
          </a:xfrm>
        </p:spPr>
        <p:txBody>
          <a:bodyPr>
            <a:normAutofit lnSpcReduction="10000"/>
          </a:bodyPr>
          <a:lstStyle/>
          <a:p>
            <a:r>
              <a:rPr lang="en-US" dirty="0"/>
              <a:t>Other operating safety protocols are outline in SharePoint Section 10 Health and Safety</a:t>
            </a:r>
          </a:p>
          <a:p>
            <a:pPr algn="l"/>
            <a:r>
              <a:rPr lang="en-US" dirty="0">
                <a:hlinkClick r:id="rId2"/>
              </a:rPr>
              <a:t>https://newhorizonsrehab.sharepoint.com/Policies/Forms/AllItems.aspx</a:t>
            </a:r>
            <a:r>
              <a:rPr lang="en-US" dirty="0"/>
              <a:t> </a:t>
            </a:r>
          </a:p>
          <a:p>
            <a:pPr algn="l"/>
            <a:r>
              <a:rPr lang="en-US" dirty="0"/>
              <a:t>Section 10.01 – Safety Programs</a:t>
            </a:r>
          </a:p>
          <a:p>
            <a:pPr algn="l"/>
            <a:r>
              <a:rPr lang="en-US" dirty="0"/>
              <a:t>Section 10. 02 - Auburn Hills Branch</a:t>
            </a:r>
          </a:p>
          <a:p>
            <a:pPr algn="l"/>
            <a:r>
              <a:rPr lang="en-US" dirty="0"/>
              <a:t>Section 10. 03 – Madison Heights Branch</a:t>
            </a:r>
          </a:p>
          <a:p>
            <a:pPr algn="l"/>
            <a:r>
              <a:rPr lang="en-US" dirty="0"/>
              <a:t>Section 10. 04 – Novi</a:t>
            </a:r>
          </a:p>
          <a:p>
            <a:pPr algn="l"/>
            <a:r>
              <a:rPr lang="en-US" dirty="0"/>
              <a:t>Section 10.05 – Springfield (Davisburg) Branch</a:t>
            </a:r>
          </a:p>
          <a:p>
            <a:pPr algn="l"/>
            <a:r>
              <a:rPr lang="en-US" dirty="0"/>
              <a:t>Section 10.07 – SEP and Community Integration</a:t>
            </a:r>
          </a:p>
          <a:p>
            <a:pPr algn="l"/>
            <a:r>
              <a:rPr lang="en-US" dirty="0"/>
              <a:t>Section 10.08 – Macomb Office</a:t>
            </a:r>
          </a:p>
          <a:p>
            <a:pPr algn="l"/>
            <a:r>
              <a:rPr lang="en-US" dirty="0"/>
              <a:t>Section 10.09 – Medication Management – being discontinued</a:t>
            </a:r>
          </a:p>
          <a:p>
            <a:pPr algn="l"/>
            <a:r>
              <a:rPr lang="en-US" dirty="0"/>
              <a:t>Section 10.10 – Troy Office </a:t>
            </a:r>
          </a:p>
        </p:txBody>
      </p:sp>
      <p:sp>
        <p:nvSpPr>
          <p:cNvPr id="4" name="Slide Number Placeholder 3">
            <a:extLst>
              <a:ext uri="{FF2B5EF4-FFF2-40B4-BE49-F238E27FC236}">
                <a16:creationId xmlns:a16="http://schemas.microsoft.com/office/drawing/2014/main" id="{9967BCD8-312C-4CB5-9893-4CD5C2F839ED}"/>
              </a:ext>
            </a:extLst>
          </p:cNvPr>
          <p:cNvSpPr>
            <a:spLocks noGrp="1"/>
          </p:cNvSpPr>
          <p:nvPr>
            <p:ph type="sldNum" sz="quarter" idx="12"/>
          </p:nvPr>
        </p:nvSpPr>
        <p:spPr/>
        <p:txBody>
          <a:bodyPr/>
          <a:lstStyle/>
          <a:p>
            <a:fld id="{4A9BE1CC-3292-48C1-B440-40C470FBEE1F}" type="slidenum">
              <a:rPr lang="en-US" smtClean="0"/>
              <a:t>6</a:t>
            </a:fld>
            <a:endParaRPr lang="en-US"/>
          </a:p>
        </p:txBody>
      </p:sp>
    </p:spTree>
    <p:extLst>
      <p:ext uri="{BB962C8B-B14F-4D97-AF65-F5344CB8AC3E}">
        <p14:creationId xmlns:p14="http://schemas.microsoft.com/office/powerpoint/2010/main" val="1433153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F43EF-17F0-45F3-90A7-873EE122E48D}"/>
              </a:ext>
            </a:extLst>
          </p:cNvPr>
          <p:cNvSpPr>
            <a:spLocks noGrp="1"/>
          </p:cNvSpPr>
          <p:nvPr>
            <p:ph type="ctrTitle"/>
          </p:nvPr>
        </p:nvSpPr>
        <p:spPr>
          <a:xfrm>
            <a:off x="1136428" y="627564"/>
            <a:ext cx="7474172" cy="1325563"/>
          </a:xfrm>
        </p:spPr>
        <p:txBody>
          <a:bodyPr vert="horz" lIns="91440" tIns="45720" rIns="91440" bIns="45720" rtlCol="0" anchor="ctr">
            <a:normAutofit/>
          </a:bodyPr>
          <a:lstStyle/>
          <a:p>
            <a:pPr algn="l"/>
            <a:r>
              <a:rPr lang="en-US" sz="2000" b="1" u="sng" kern="1200" dirty="0">
                <a:solidFill>
                  <a:schemeClr val="tx1"/>
                </a:solidFill>
                <a:latin typeface="+mj-lt"/>
                <a:ea typeface="+mj-ea"/>
                <a:cs typeface="+mj-cs"/>
              </a:rPr>
              <a:t>SITE ENTRY PROCESS DURING COVID OR ANY OTHER PANDEMIC </a:t>
            </a:r>
            <a:br>
              <a:rPr lang="en-US" sz="1600" b="1" kern="1200" dirty="0">
                <a:solidFill>
                  <a:schemeClr val="tx1"/>
                </a:solidFill>
                <a:latin typeface="+mj-lt"/>
                <a:ea typeface="+mj-ea"/>
                <a:cs typeface="+mj-cs"/>
              </a:rPr>
            </a:br>
            <a:r>
              <a:rPr lang="en-US" sz="1600" b="1" kern="1200" dirty="0">
                <a:solidFill>
                  <a:schemeClr val="tx1"/>
                </a:solidFill>
                <a:latin typeface="+mj-lt"/>
                <a:ea typeface="+mj-ea"/>
                <a:cs typeface="+mj-cs"/>
              </a:rPr>
              <a:t>We have implemented procedures to help keep people safe when they arrive, while they are working, and as they leave the facility. During high-traffic times, additional staffing may be required to efficiently move people through the process.</a:t>
            </a:r>
            <a:endParaRPr lang="en-US" sz="1400" kern="1200" dirty="0">
              <a:solidFill>
                <a:schemeClr val="tx1"/>
              </a:solidFill>
              <a:latin typeface="+mj-lt"/>
              <a:ea typeface="+mj-ea"/>
              <a:cs typeface="+mj-cs"/>
            </a:endParaRPr>
          </a:p>
        </p:txBody>
      </p:sp>
      <p:sp>
        <p:nvSpPr>
          <p:cNvPr id="3" name="Subtitle 2">
            <a:extLst>
              <a:ext uri="{FF2B5EF4-FFF2-40B4-BE49-F238E27FC236}">
                <a16:creationId xmlns:a16="http://schemas.microsoft.com/office/drawing/2014/main" id="{9AE6D0EB-52E3-44B9-B8CB-0A2A660DEC39}"/>
              </a:ext>
            </a:extLst>
          </p:cNvPr>
          <p:cNvSpPr>
            <a:spLocks noGrp="1"/>
          </p:cNvSpPr>
          <p:nvPr>
            <p:ph type="subTitle" idx="1"/>
          </p:nvPr>
        </p:nvSpPr>
        <p:spPr>
          <a:xfrm>
            <a:off x="1136429" y="1730326"/>
            <a:ext cx="6467867" cy="5127673"/>
          </a:xfrm>
        </p:spPr>
        <p:txBody>
          <a:bodyPr vert="horz" lIns="91440" tIns="45720" rIns="91440" bIns="45720" rtlCol="0" anchor="ctr">
            <a:normAutofit/>
          </a:bodyPr>
          <a:lstStyle/>
          <a:p>
            <a:pPr algn="l"/>
            <a:r>
              <a:rPr lang="en-US" sz="1600" b="1" dirty="0"/>
              <a:t>      1.  </a:t>
            </a:r>
            <a:r>
              <a:rPr lang="en-US" sz="1600" b="1" u="sng" dirty="0"/>
              <a:t>PEOPLE FLOW</a:t>
            </a:r>
          </a:p>
          <a:p>
            <a:pPr indent="-228600" algn="l">
              <a:buFont typeface="Arial" panose="020B0604020202020204" pitchFamily="34" charset="0"/>
              <a:buChar char="•"/>
            </a:pPr>
            <a:r>
              <a:rPr lang="en-US" sz="1600" dirty="0"/>
              <a:t>All staff and persons served will be allowed entry into the building through doors designated by the location manager</a:t>
            </a:r>
          </a:p>
          <a:p>
            <a:pPr indent="-228600" algn="l">
              <a:buFont typeface="Arial" panose="020B0604020202020204" pitchFamily="34" charset="0"/>
              <a:buChar char="•"/>
            </a:pPr>
            <a:r>
              <a:rPr lang="en-US" sz="1600" b="1" dirty="0"/>
              <a:t>2.  </a:t>
            </a:r>
            <a:r>
              <a:rPr lang="en-US" sz="1600" b="1" u="sng" dirty="0"/>
              <a:t>TEMPERATURE SCREENING WHEN RECOMMENDED</a:t>
            </a:r>
          </a:p>
          <a:p>
            <a:pPr indent="-228600" algn="l">
              <a:buFont typeface="Arial" panose="020B0604020202020204" pitchFamily="34" charset="0"/>
              <a:buChar char="•"/>
            </a:pPr>
            <a:r>
              <a:rPr lang="en-US" sz="1600" dirty="0">
                <a:cs typeface="Calibri"/>
              </a:rPr>
              <a:t>Everyone will have temps taken upon arrival  </a:t>
            </a:r>
            <a:endParaRPr lang="en-US" sz="1600" dirty="0">
              <a:solidFill>
                <a:srgbClr val="FF0000"/>
              </a:solidFill>
              <a:cs typeface="Calibri"/>
            </a:endParaRPr>
          </a:p>
          <a:p>
            <a:pPr marL="114300" algn="l"/>
            <a:r>
              <a:rPr lang="en-US" sz="1600" b="1" dirty="0"/>
              <a:t>   3. </a:t>
            </a:r>
            <a:r>
              <a:rPr lang="en-US" sz="1600" b="1" u="sng" dirty="0"/>
              <a:t>FACE COVERS WHEN RECOMMENDED</a:t>
            </a:r>
          </a:p>
          <a:p>
            <a:pPr indent="-228600" algn="l">
              <a:buFont typeface="Arial" panose="020B0604020202020204" pitchFamily="34" charset="0"/>
              <a:buChar char="•"/>
            </a:pPr>
            <a:r>
              <a:rPr lang="en-US" sz="1600" dirty="0"/>
              <a:t>Face covering will be worn by all staff and persons served.  This includes at the shop locations, being transported and at all sites.</a:t>
            </a:r>
            <a:endParaRPr lang="en-US" sz="1600" dirty="0">
              <a:cs typeface="Calibri"/>
            </a:endParaRPr>
          </a:p>
          <a:p>
            <a:pPr algn="l"/>
            <a:r>
              <a:rPr lang="en-US" sz="1600" dirty="0"/>
              <a:t>      4. </a:t>
            </a:r>
            <a:r>
              <a:rPr lang="en-US" sz="1600" b="1" u="sng" dirty="0"/>
              <a:t>NON-EMPLOYEE ACCESS</a:t>
            </a:r>
          </a:p>
          <a:p>
            <a:pPr indent="-228600" algn="l">
              <a:buFont typeface="Arial" panose="020B0604020202020204" pitchFamily="34" charset="0"/>
              <a:buChar char="•"/>
            </a:pPr>
            <a:r>
              <a:rPr lang="en-US" sz="1600" dirty="0"/>
              <a:t>Regulating access of visitors and guests. </a:t>
            </a:r>
            <a:r>
              <a:rPr lang="en-US" sz="1600" dirty="0">
                <a:solidFill>
                  <a:srgbClr val="FF0000"/>
                </a:solidFill>
              </a:rPr>
              <a:t> All visitors must follow the New Horizons protocols for screening and face coverings and must used hand sanitizer when entering any New Horizons locations.</a:t>
            </a:r>
          </a:p>
          <a:p>
            <a:pPr marL="114300" algn="l"/>
            <a:r>
              <a:rPr lang="en-US" sz="1600" b="1" dirty="0"/>
              <a:t> 5. </a:t>
            </a:r>
            <a:r>
              <a:rPr lang="en-US" sz="1600" b="1" u="sng" dirty="0"/>
              <a:t>COMMUNITY LOCATIONS AND JOB SITES</a:t>
            </a:r>
          </a:p>
          <a:p>
            <a:pPr indent="-228600" algn="l">
              <a:buFont typeface="Arial" panose="020B0604020202020204" pitchFamily="34" charset="0"/>
              <a:buChar char="•"/>
            </a:pPr>
            <a:r>
              <a:rPr lang="en-US" sz="1600" dirty="0"/>
              <a:t>Everyone will follow the protocols of those locations</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4D065D6-3FDB-4A24-A8BF-A1B07D8DC57C}"/>
              </a:ext>
            </a:extLst>
          </p:cNvPr>
          <p:cNvPicPr>
            <a:picLocks noChangeAspect="1"/>
          </p:cNvPicPr>
          <p:nvPr/>
        </p:nvPicPr>
        <p:blipFill>
          <a:blip r:embed="rId3"/>
          <a:stretch>
            <a:fillRect/>
          </a:stretch>
        </p:blipFill>
        <p:spPr>
          <a:xfrm>
            <a:off x="9254442" y="3262606"/>
            <a:ext cx="1462088" cy="332788"/>
          </a:xfrm>
          <a:prstGeom prst="rect">
            <a:avLst/>
          </a:prstGeom>
        </p:spPr>
      </p:pic>
      <p:sp>
        <p:nvSpPr>
          <p:cNvPr id="5" name="Slide Number Placeholder 4">
            <a:extLst>
              <a:ext uri="{FF2B5EF4-FFF2-40B4-BE49-F238E27FC236}">
                <a16:creationId xmlns:a16="http://schemas.microsoft.com/office/drawing/2014/main" id="{83FDAB50-26E7-4719-A0A8-8081F031E19B}"/>
              </a:ext>
            </a:extLst>
          </p:cNvPr>
          <p:cNvSpPr>
            <a:spLocks noGrp="1"/>
          </p:cNvSpPr>
          <p:nvPr>
            <p:ph type="sldNum" sz="quarter" idx="12"/>
          </p:nvPr>
        </p:nvSpPr>
        <p:spPr/>
        <p:txBody>
          <a:bodyPr/>
          <a:lstStyle/>
          <a:p>
            <a:fld id="{4A9BE1CC-3292-48C1-B440-40C470FBEE1F}" type="slidenum">
              <a:rPr lang="en-US" smtClean="0"/>
              <a:t>7</a:t>
            </a:fld>
            <a:endParaRPr lang="en-US"/>
          </a:p>
        </p:txBody>
      </p:sp>
    </p:spTree>
    <p:extLst>
      <p:ext uri="{BB962C8B-B14F-4D97-AF65-F5344CB8AC3E}">
        <p14:creationId xmlns:p14="http://schemas.microsoft.com/office/powerpoint/2010/main" val="1157053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FBDFA86-51D3-4729-B154-796918372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rgbClr val="3A4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080751-68AC-4D86-A404-96CF06BE42B4}"/>
              </a:ext>
            </a:extLst>
          </p:cNvPr>
          <p:cNvSpPr>
            <a:spLocks noGrp="1"/>
          </p:cNvSpPr>
          <p:nvPr>
            <p:ph type="title"/>
          </p:nvPr>
        </p:nvSpPr>
        <p:spPr>
          <a:xfrm>
            <a:off x="1024129" y="585216"/>
            <a:ext cx="5062511" cy="1499616"/>
          </a:xfrm>
        </p:spPr>
        <p:txBody>
          <a:bodyPr>
            <a:normAutofit/>
          </a:bodyPr>
          <a:lstStyle/>
          <a:p>
            <a:r>
              <a:rPr lang="en-US" sz="3400" b="1">
                <a:solidFill>
                  <a:srgbClr val="FFFFFF"/>
                </a:solidFill>
              </a:rPr>
              <a:t>SITE ENTRY PROCESS CONTINUED</a:t>
            </a:r>
            <a:br>
              <a:rPr lang="en-US" sz="3400" b="1">
                <a:solidFill>
                  <a:srgbClr val="FFFFFF"/>
                </a:solidFill>
              </a:rPr>
            </a:br>
            <a:r>
              <a:rPr lang="en-US" sz="3400" b="1">
                <a:solidFill>
                  <a:srgbClr val="FFFFFF"/>
                </a:solidFill>
              </a:rPr>
              <a:t>Upon Arrival</a:t>
            </a:r>
          </a:p>
        </p:txBody>
      </p:sp>
      <p:cxnSp>
        <p:nvCxnSpPr>
          <p:cNvPr id="19" name="Straight Connector 18">
            <a:extLst>
              <a:ext uri="{FF2B5EF4-FFF2-40B4-BE49-F238E27FC236}">
                <a16:creationId xmlns:a16="http://schemas.microsoft.com/office/drawing/2014/main" id="{0F1CE7C6-BE91-42A7-9214-F33FD918C3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85EF0F-3D3E-4451-9AD4-307EA2518F48}"/>
              </a:ext>
            </a:extLst>
          </p:cNvPr>
          <p:cNvSpPr>
            <a:spLocks noGrp="1"/>
          </p:cNvSpPr>
          <p:nvPr>
            <p:ph idx="1"/>
          </p:nvPr>
        </p:nvSpPr>
        <p:spPr>
          <a:xfrm>
            <a:off x="422031" y="2084832"/>
            <a:ext cx="6217920" cy="4498848"/>
          </a:xfrm>
        </p:spPr>
        <p:txBody>
          <a:bodyPr vert="horz" lIns="91440" tIns="45720" rIns="91440" bIns="45720" rtlCol="0" anchor="t">
            <a:normAutofit/>
          </a:bodyPr>
          <a:lstStyle/>
          <a:p>
            <a:pPr marL="0" indent="0">
              <a:buNone/>
            </a:pPr>
            <a:r>
              <a:rPr lang="en-US" sz="1600" dirty="0">
                <a:solidFill>
                  <a:srgbClr val="FFFFFF"/>
                </a:solidFill>
              </a:rPr>
              <a:t>At each entrance, all persons will be required to comply with the following protective measures during COVID-19 or any other pandemic</a:t>
            </a:r>
          </a:p>
          <a:p>
            <a:pPr marL="0" indent="0">
              <a:buNone/>
            </a:pPr>
            <a:endParaRPr lang="en-US" sz="1600" dirty="0">
              <a:solidFill>
                <a:srgbClr val="FFFFFF"/>
              </a:solidFill>
            </a:endParaRPr>
          </a:p>
          <a:p>
            <a:pPr>
              <a:buFont typeface="Wingdings" panose="05000000000000000000" pitchFamily="2" charset="2"/>
              <a:buChar char="Ø"/>
            </a:pPr>
            <a:r>
              <a:rPr lang="en-US" sz="1600" dirty="0">
                <a:solidFill>
                  <a:schemeClr val="bg1"/>
                </a:solidFill>
              </a:rPr>
              <a:t>Sanitize hands should be encouraged for everyone upon entry.</a:t>
            </a:r>
          </a:p>
          <a:p>
            <a:pPr>
              <a:buFont typeface="Wingdings" panose="05000000000000000000" pitchFamily="2" charset="2"/>
              <a:buChar char="Ø"/>
            </a:pPr>
            <a:r>
              <a:rPr lang="en-US" sz="1600" dirty="0">
                <a:solidFill>
                  <a:schemeClr val="bg1"/>
                </a:solidFill>
              </a:rPr>
              <a:t>Wear a face covering</a:t>
            </a:r>
            <a:endParaRPr lang="en-US" sz="1600" b="1" u="sng" dirty="0">
              <a:solidFill>
                <a:srgbClr val="FFFFFF"/>
              </a:solidFill>
            </a:endParaRPr>
          </a:p>
          <a:p>
            <a:pPr marL="0" indent="0">
              <a:buNone/>
            </a:pPr>
            <a:r>
              <a:rPr lang="en-US" sz="1600" b="1" u="sng" dirty="0">
                <a:solidFill>
                  <a:srgbClr val="FFFFFF"/>
                </a:solidFill>
              </a:rPr>
              <a:t>Temperature screening Directions</a:t>
            </a:r>
          </a:p>
          <a:p>
            <a:pPr>
              <a:buFont typeface="Wingdings" panose="05000000000000000000" pitchFamily="2" charset="2"/>
              <a:buChar char="Ø"/>
            </a:pPr>
            <a:r>
              <a:rPr lang="en-US" sz="1600" b="1" dirty="0">
                <a:solidFill>
                  <a:srgbClr val="FFFFFF"/>
                </a:solidFill>
              </a:rPr>
              <a:t>Temperatures will be taken for anyone entering any location.</a:t>
            </a:r>
          </a:p>
          <a:p>
            <a:pPr>
              <a:buFont typeface="Wingdings" panose="05000000000000000000" pitchFamily="2" charset="2"/>
              <a:buChar char="Ø"/>
            </a:pPr>
            <a:r>
              <a:rPr lang="en-US" sz="1600" b="1" dirty="0">
                <a:solidFill>
                  <a:srgbClr val="FFFFFF"/>
                </a:solidFill>
              </a:rPr>
              <a:t>If Passed, they will then be instructed to go wash their hands.</a:t>
            </a:r>
          </a:p>
          <a:p>
            <a:pPr>
              <a:buFont typeface="Wingdings" panose="05000000000000000000" pitchFamily="2" charset="2"/>
              <a:buChar char="Ø"/>
            </a:pPr>
            <a:endParaRPr lang="en-US" sz="1600" b="1" dirty="0">
              <a:solidFill>
                <a:srgbClr val="FFFFFF"/>
              </a:solidFill>
              <a:cs typeface="Calibri"/>
            </a:endParaRPr>
          </a:p>
          <a:p>
            <a:pPr marL="0" indent="0">
              <a:buNone/>
            </a:pPr>
            <a:r>
              <a:rPr lang="en-US" sz="1600" b="1" u="sng" dirty="0">
                <a:solidFill>
                  <a:srgbClr val="FFFFFF"/>
                </a:solidFill>
                <a:cs typeface="Calibri"/>
              </a:rPr>
              <a:t>During Post Pandemic </a:t>
            </a:r>
          </a:p>
          <a:p>
            <a:pPr marL="0" indent="0">
              <a:buNone/>
            </a:pPr>
            <a:r>
              <a:rPr lang="en-US" sz="1600" dirty="0">
                <a:solidFill>
                  <a:srgbClr val="FFFFFF"/>
                </a:solidFill>
                <a:cs typeface="Calibri"/>
              </a:rPr>
              <a:t>      Temperature screening and masking are not required</a:t>
            </a:r>
          </a:p>
          <a:p>
            <a:pPr marL="0" indent="0">
              <a:buNone/>
            </a:pPr>
            <a:r>
              <a:rPr lang="en-US" sz="1600" dirty="0">
                <a:solidFill>
                  <a:srgbClr val="FFFFFF"/>
                </a:solidFill>
                <a:cs typeface="Calibri"/>
              </a:rPr>
              <a:t>      Washing of hands is still highly encouraged  </a:t>
            </a:r>
          </a:p>
          <a:p>
            <a:pPr marL="0" indent="0">
              <a:buNone/>
            </a:pPr>
            <a:endParaRPr lang="en-US" sz="1600" b="1" u="sng" dirty="0">
              <a:solidFill>
                <a:srgbClr val="FFFFFF"/>
              </a:solidFill>
              <a:cs typeface="Calibri"/>
            </a:endParaRPr>
          </a:p>
        </p:txBody>
      </p:sp>
      <p:pic>
        <p:nvPicPr>
          <p:cNvPr id="6" name="Picture 5" descr="A close up of a sign&#10;&#10;Description automatically generated">
            <a:extLst>
              <a:ext uri="{FF2B5EF4-FFF2-40B4-BE49-F238E27FC236}">
                <a16:creationId xmlns:a16="http://schemas.microsoft.com/office/drawing/2014/main" id="{6BE479CE-6790-4B21-BA97-18CA4D0560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44017" y="2017766"/>
            <a:ext cx="4007904" cy="2822467"/>
          </a:xfrm>
          <a:prstGeom prst="rect">
            <a:avLst/>
          </a:prstGeom>
        </p:spPr>
      </p:pic>
      <p:sp>
        <p:nvSpPr>
          <p:cNvPr id="4" name="Slide Number Placeholder 3">
            <a:extLst>
              <a:ext uri="{FF2B5EF4-FFF2-40B4-BE49-F238E27FC236}">
                <a16:creationId xmlns:a16="http://schemas.microsoft.com/office/drawing/2014/main" id="{4B04E72C-85E2-4D8E-B936-ADA3EBC2A675}"/>
              </a:ext>
            </a:extLst>
          </p:cNvPr>
          <p:cNvSpPr>
            <a:spLocks noGrp="1"/>
          </p:cNvSpPr>
          <p:nvPr>
            <p:ph type="sldNum" sz="quarter" idx="12"/>
          </p:nvPr>
        </p:nvSpPr>
        <p:spPr>
          <a:xfrm>
            <a:off x="10626290" y="6356350"/>
            <a:ext cx="727509" cy="365125"/>
          </a:xfrm>
        </p:spPr>
        <p:txBody>
          <a:bodyPr>
            <a:normAutofit/>
          </a:bodyPr>
          <a:lstStyle/>
          <a:p>
            <a:pPr>
              <a:spcAft>
                <a:spcPts val="600"/>
              </a:spcAft>
            </a:pPr>
            <a:fld id="{4A9BE1CC-3292-48C1-B440-40C470FBEE1F}" type="slidenum">
              <a:rPr lang="en-US" smtClean="0"/>
              <a:pPr>
                <a:spcAft>
                  <a:spcPts val="600"/>
                </a:spcAft>
              </a:pPr>
              <a:t>8</a:t>
            </a:fld>
            <a:endParaRPr lang="en-US"/>
          </a:p>
        </p:txBody>
      </p:sp>
    </p:spTree>
    <p:extLst>
      <p:ext uri="{BB962C8B-B14F-4D97-AF65-F5344CB8AC3E}">
        <p14:creationId xmlns:p14="http://schemas.microsoft.com/office/powerpoint/2010/main" val="2405450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E2C1C3-1432-4B5B-8F99-EFB1175F049A}"/>
              </a:ext>
            </a:extLst>
          </p:cNvPr>
          <p:cNvSpPr>
            <a:spLocks noGrp="1"/>
          </p:cNvSpPr>
          <p:nvPr>
            <p:ph type="ctrTitle"/>
          </p:nvPr>
        </p:nvSpPr>
        <p:spPr>
          <a:xfrm>
            <a:off x="1158240" y="4894262"/>
            <a:ext cx="10307952" cy="1325563"/>
          </a:xfrm>
        </p:spPr>
        <p:txBody>
          <a:bodyPr vert="horz" lIns="91440" tIns="45720" rIns="91440" bIns="45720" rtlCol="0" anchor="ctr">
            <a:normAutofit/>
          </a:bodyPr>
          <a:lstStyle/>
          <a:p>
            <a:pPr algn="l"/>
            <a:r>
              <a:rPr lang="en-US" sz="2800" b="1" u="sng" dirty="0"/>
              <a:t>Celsius to Fahrenheit Temperature Conversion Chart</a:t>
            </a:r>
            <a:br>
              <a:rPr lang="en-US" sz="2800" dirty="0"/>
            </a:br>
            <a:r>
              <a:rPr lang="en-US" sz="2800" dirty="0"/>
              <a:t>This is shown above</a:t>
            </a:r>
          </a:p>
        </p:txBody>
      </p:sp>
      <p:sp>
        <p:nvSpPr>
          <p:cNvPr id="3" name="Subtitle 2">
            <a:extLst>
              <a:ext uri="{FF2B5EF4-FFF2-40B4-BE49-F238E27FC236}">
                <a16:creationId xmlns:a16="http://schemas.microsoft.com/office/drawing/2014/main" id="{81265ED9-E6F9-4635-91F0-1768BAB03BF6}"/>
              </a:ext>
            </a:extLst>
          </p:cNvPr>
          <p:cNvSpPr>
            <a:spLocks noGrp="1"/>
          </p:cNvSpPr>
          <p:nvPr>
            <p:ph type="subTitle" idx="1"/>
          </p:nvPr>
        </p:nvSpPr>
        <p:spPr>
          <a:xfrm>
            <a:off x="1161288" y="701019"/>
            <a:ext cx="6484094" cy="3382247"/>
          </a:xfrm>
        </p:spPr>
        <p:txBody>
          <a:bodyPr vert="horz" lIns="91440" tIns="45720" rIns="91440" bIns="45720" rtlCol="0" anchor="ctr">
            <a:normAutofit lnSpcReduction="10000"/>
          </a:bodyPr>
          <a:lstStyle/>
          <a:p>
            <a:pPr indent="-228600">
              <a:buFont typeface="Arial" panose="020B0604020202020204" pitchFamily="34" charset="0"/>
              <a:buChar char="•"/>
            </a:pPr>
            <a:r>
              <a:rPr lang="en-US" sz="2000" dirty="0"/>
              <a:t>In the event temperatures are required</a:t>
            </a:r>
          </a:p>
          <a:p>
            <a:pPr indent="-228600" algn="l">
              <a:buFont typeface="Arial" panose="020B0604020202020204" pitchFamily="34" charset="0"/>
              <a:buChar char="•"/>
            </a:pPr>
            <a:endParaRPr lang="en-US" sz="2000" dirty="0"/>
          </a:p>
          <a:p>
            <a:pPr indent="-228600" algn="l">
              <a:buFont typeface="Arial" panose="020B0604020202020204" pitchFamily="34" charset="0"/>
              <a:buChar char="•"/>
            </a:pPr>
            <a:r>
              <a:rPr lang="en-US" sz="2000" dirty="0"/>
              <a:t>34.0 C to 37.3 C = 93.2 F to 99.14 F – LCD screen will be Green and pass</a:t>
            </a:r>
          </a:p>
          <a:p>
            <a:pPr indent="-228600" algn="l">
              <a:buFont typeface="Arial" panose="020B0604020202020204" pitchFamily="34" charset="0"/>
              <a:buChar char="•"/>
            </a:pPr>
            <a:endParaRPr lang="en-US" sz="2000" dirty="0"/>
          </a:p>
          <a:p>
            <a:pPr indent="-228600" algn="l">
              <a:buFont typeface="Arial" panose="020B0604020202020204" pitchFamily="34" charset="0"/>
              <a:buChar char="•"/>
            </a:pPr>
            <a:r>
              <a:rPr lang="en-US" sz="2000" dirty="0"/>
              <a:t>37.4 C to 37.9 C = 99.32 F to 100.22 F – LCD is Yellow and still allowed under CDC Guidelines</a:t>
            </a:r>
          </a:p>
          <a:p>
            <a:pPr indent="-228600" algn="l">
              <a:buFont typeface="Arial" panose="020B0604020202020204" pitchFamily="34" charset="0"/>
              <a:buChar char="•"/>
            </a:pPr>
            <a:endParaRPr lang="en-US" sz="2000" dirty="0"/>
          </a:p>
          <a:p>
            <a:pPr indent="-228600" algn="l">
              <a:buFont typeface="Arial" panose="020B0604020202020204" pitchFamily="34" charset="0"/>
              <a:buChar char="•"/>
            </a:pPr>
            <a:r>
              <a:rPr lang="en-US" sz="2000" dirty="0"/>
              <a:t>38.0 C to 42.9C = 100.4 F to 109.22 F – LCD is RED, they are not to enter the building or be allowed to stay.</a:t>
            </a:r>
          </a:p>
        </p:txBody>
      </p:sp>
      <p:cxnSp>
        <p:nvCxnSpPr>
          <p:cNvPr id="19" name="Straight Connector 18">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green, remote, control&#10;&#10;Description automatically generated">
            <a:extLst>
              <a:ext uri="{FF2B5EF4-FFF2-40B4-BE49-F238E27FC236}">
                <a16:creationId xmlns:a16="http://schemas.microsoft.com/office/drawing/2014/main" id="{3C77BE61-702A-4ACF-AA60-C0E5AC1FF82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8134348" y="1005839"/>
            <a:ext cx="3444236" cy="3444236"/>
          </a:xfrm>
          <a:custGeom>
            <a:avLst/>
            <a:gdLst/>
            <a:ahLst/>
            <a:cxnLst/>
            <a:rect l="l" t="t" r="r" b="b"/>
            <a:pathLst>
              <a:path w="3444236" h="3444236">
                <a:moveTo>
                  <a:pt x="1722118" y="0"/>
                </a:moveTo>
                <a:cubicBezTo>
                  <a:pt x="2673218" y="0"/>
                  <a:pt x="3444236" y="771018"/>
                  <a:pt x="3444236" y="1722118"/>
                </a:cubicBezTo>
                <a:cubicBezTo>
                  <a:pt x="3444236" y="2673218"/>
                  <a:pt x="2673218" y="3444236"/>
                  <a:pt x="1722118" y="3444236"/>
                </a:cubicBezTo>
                <a:cubicBezTo>
                  <a:pt x="771018" y="3444236"/>
                  <a:pt x="0" y="2673218"/>
                  <a:pt x="0" y="1722118"/>
                </a:cubicBezTo>
                <a:cubicBezTo>
                  <a:pt x="0" y="771018"/>
                  <a:pt x="771018" y="0"/>
                  <a:pt x="1722118" y="0"/>
                </a:cubicBezTo>
                <a:close/>
              </a:path>
            </a:pathLst>
          </a:custGeom>
        </p:spPr>
      </p:pic>
      <p:sp>
        <p:nvSpPr>
          <p:cNvPr id="5" name="Slide Number Placeholder 4">
            <a:extLst>
              <a:ext uri="{FF2B5EF4-FFF2-40B4-BE49-F238E27FC236}">
                <a16:creationId xmlns:a16="http://schemas.microsoft.com/office/drawing/2014/main" id="{6A437FA8-5F37-4DA0-9C7B-FBEE2E591427}"/>
              </a:ext>
            </a:extLst>
          </p:cNvPr>
          <p:cNvSpPr>
            <a:spLocks noGrp="1"/>
          </p:cNvSpPr>
          <p:nvPr>
            <p:ph type="sldNum" sz="quarter" idx="12"/>
          </p:nvPr>
        </p:nvSpPr>
        <p:spPr>
          <a:xfrm>
            <a:off x="11029944" y="6356350"/>
            <a:ext cx="548640" cy="365125"/>
          </a:xfrm>
          <a:prstGeom prst="ellipse">
            <a:avLst/>
          </a:prstGeom>
        </p:spPr>
        <p:txBody>
          <a:bodyPr vert="horz" lIns="91440" tIns="45720" rIns="91440" bIns="45720" rtlCol="0" anchor="ctr">
            <a:normAutofit/>
          </a:bodyPr>
          <a:lstStyle/>
          <a:p>
            <a:pPr>
              <a:lnSpc>
                <a:spcPct val="90000"/>
              </a:lnSpc>
              <a:spcAft>
                <a:spcPts val="600"/>
              </a:spcAft>
              <a:defRPr/>
            </a:pPr>
            <a:fld id="{4A9BE1CC-3292-48C1-B440-40C470FBEE1F}" type="slidenum">
              <a:rPr lang="en-US" sz="1100">
                <a:solidFill>
                  <a:schemeClr val="tx1">
                    <a:lumMod val="85000"/>
                    <a:lumOff val="15000"/>
                  </a:schemeClr>
                </a:solidFill>
                <a:latin typeface="Calibri" panose="020F0502020204030204"/>
              </a:rPr>
              <a:pPr>
                <a:lnSpc>
                  <a:spcPct val="90000"/>
                </a:lnSpc>
                <a:spcAft>
                  <a:spcPts val="600"/>
                </a:spcAft>
                <a:defRPr/>
              </a:pPr>
              <a:t>9</a:t>
            </a:fld>
            <a:endParaRPr lang="en-US" sz="1100">
              <a:solidFill>
                <a:schemeClr val="tx1">
                  <a:lumMod val="85000"/>
                  <a:lumOff val="15000"/>
                </a:schemeClr>
              </a:solidFill>
              <a:latin typeface="Calibri" panose="020F0502020204030204"/>
            </a:endParaRPr>
          </a:p>
        </p:txBody>
      </p:sp>
    </p:spTree>
    <p:extLst>
      <p:ext uri="{BB962C8B-B14F-4D97-AF65-F5344CB8AC3E}">
        <p14:creationId xmlns:p14="http://schemas.microsoft.com/office/powerpoint/2010/main" val="3930044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5E96C0AAE818408FFC654647A3BA08" ma:contentTypeVersion="12" ma:contentTypeDescription="Create a new document." ma:contentTypeScope="" ma:versionID="1e829b8da1cad2458dd6f5be45234825">
  <xsd:schema xmlns:xsd="http://www.w3.org/2001/XMLSchema" xmlns:xs="http://www.w3.org/2001/XMLSchema" xmlns:p="http://schemas.microsoft.com/office/2006/metadata/properties" xmlns:ns3="c09fb35c-d4e3-4616-a692-e0a321136ed1" xmlns:ns4="d6ecff70-dd63-46a1-9f10-132617f1369f" targetNamespace="http://schemas.microsoft.com/office/2006/metadata/properties" ma:root="true" ma:fieldsID="fc9d58b952c05bd236504882555964c4" ns3:_="" ns4:_="">
    <xsd:import namespace="c09fb35c-d4e3-4616-a692-e0a321136ed1"/>
    <xsd:import namespace="d6ecff70-dd63-46a1-9f10-132617f1369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fb35c-d4e3-4616-a692-e0a321136e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ecff70-dd63-46a1-9f10-132617f1369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1815E8-4708-475D-A12F-63F7AE1AE2A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EF4D7E6-939C-4CF5-BF15-7468C5D0DED2}">
  <ds:schemaRefs>
    <ds:schemaRef ds:uri="http://schemas.microsoft.com/sharepoint/v3/contenttype/forms"/>
  </ds:schemaRefs>
</ds:datastoreItem>
</file>

<file path=customXml/itemProps3.xml><?xml version="1.0" encoding="utf-8"?>
<ds:datastoreItem xmlns:ds="http://schemas.openxmlformats.org/officeDocument/2006/customXml" ds:itemID="{2B333AF9-BB29-45DF-A9A4-1D6C7CB1CF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9fb35c-d4e3-4616-a692-e0a321136ed1"/>
    <ds:schemaRef ds:uri="d6ecff70-dd63-46a1-9f10-132617f136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2819</TotalTime>
  <Words>5896</Words>
  <Application>Microsoft Office PowerPoint</Application>
  <PresentationFormat>Widescreen</PresentationFormat>
  <Paragraphs>463</Paragraphs>
  <Slides>41</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Wingdings</vt:lpstr>
      <vt:lpstr>Office Theme</vt:lpstr>
      <vt:lpstr>  NEW HORIZONS REHABILITATION SERVICES, INC SAFE WORK GUIDELINE PLAYBOOK A guide for COVID-19 Pandemic  Preparedness and Response and general safety procedures </vt:lpstr>
      <vt:lpstr>DISCLAIMER </vt:lpstr>
      <vt:lpstr>NEW HORIZONS REHABILITATION SERVICES, INC.   Our Mission Statement  Investing in our communities by providing employment opportunities for individuals facing barriers to employment.   Our Values  • We believe in the worth of all individuals.  • We believe that the people we serve are our      most important customers.  • We believe in the dedication to individual    growth, employment, and self-sufficiency.  • We believe in managing public and private funds      efficiently and responsibly.  • We believe our staff is professional, committed,     and caring.  • We believe in quality service; as measured by     outcomes, is paramount. </vt:lpstr>
      <vt:lpstr> </vt:lpstr>
      <vt:lpstr>COVID OPERATING PROTOCOLS</vt:lpstr>
      <vt:lpstr>OTHER OPERATING PROTOCOLS</vt:lpstr>
      <vt:lpstr>SITE ENTRY PROCESS DURING COVID OR ANY OTHER PANDEMIC  We have implemented procedures to help keep people safe when they arrive, while they are working, and as they leave the facility. During high-traffic times, additional staffing may be required to efficiently move people through the process.</vt:lpstr>
      <vt:lpstr>SITE ENTRY PROCESS CONTINUED Upon Arrival</vt:lpstr>
      <vt:lpstr>Celsius to Fahrenheit Temperature Conversion Chart This is shown above</vt:lpstr>
      <vt:lpstr>PEOPLE FLOW Before coming to the workplace each day, please pay attention to how you are feeling.  Your safety and the safety of those around you depends on a personal self-assessment and self-reporting of any symptoms.  If you are sick – Stay home</vt:lpstr>
      <vt:lpstr>SITE ENTRY ALL OTHER TIMES</vt:lpstr>
      <vt:lpstr>Personal Protective Equipment (PPE) During COVID or other pandemics All other times, PPE needed for task being performed </vt:lpstr>
      <vt:lpstr>Face Covers Are optional currently inside New Horizons</vt:lpstr>
      <vt:lpstr>Face Covers Continued </vt:lpstr>
      <vt:lpstr>Pandemic Response Team</vt:lpstr>
      <vt:lpstr>Post Pandemic Emergency Response </vt:lpstr>
      <vt:lpstr>Preventative Material Inventory</vt:lpstr>
      <vt:lpstr>Disinfection Frequency</vt:lpstr>
      <vt:lpstr>Deep-Cleaning and Disinfection Protocol</vt:lpstr>
      <vt:lpstr>General Disinfection measures Checklist</vt:lpstr>
      <vt:lpstr>Van drivers and those using their personal vehicle must follow the New Horizons Rehabilitation Services, Inc. Protocols</vt:lpstr>
      <vt:lpstr>Isolation Protocol </vt:lpstr>
      <vt:lpstr>Isolation Procedures </vt:lpstr>
      <vt:lpstr>Isolation protocols for community Should a person served start showing symptoms of any illness in the community, the following are procedures for the staff.    Contact the Service Coordinator to see if the person can be picked up from the site and have them stay isolated someplace until the home arrives.  Depending on location and if there is staff or guardian at the home, the staff may drop them off at the home  If they need to be transported back to the location to be picked up, keep them as far away in the vehicle as possible from others and be sure ALL are wearing a face covering.    Inform the point of contact at the location so they may implement their cleaning procedures.  </vt:lpstr>
      <vt:lpstr>Isolation protocols for community – continued   When back at the facility, if possible, keep them isolated in the van until the home arrives.  If they must enter, take the shortest way to the isolation area in the facility.  Once the person is out of the van, it must be sanitized completely  If the person had come into the facility, all areas should be cleaned and sanitized again, even if they had just been done.  If a staff starts to show illness symptoms, contact the Services Coordinator, Manager or Foreman, so arrangements can be made to possibly pick up the persons served from the site, have the staff drive the van back to the location.  They are to drop the keys at the door and head to their vehicle and leave.  All persons not showing symptoms when returning would go directly to wash hands etc.   </vt:lpstr>
      <vt:lpstr>PROCEDURES FOR SEP AND COMMUNITY WORK SITES </vt:lpstr>
      <vt:lpstr>REMOTE  or HYBRID WORKING</vt:lpstr>
      <vt:lpstr>COVID OR ANY ILLNESS CASE FORM  This information is to be sent to HR and Safety</vt:lpstr>
      <vt:lpstr>Physical (Social) Distancing and Ventilation during COVID or other outbreaks  Physical distancing, also called “social distancing,” is the act of keeping space between yourself and other people outside of your home.  This, in combination with minimizing touchpoints and increasing airflow, is crucial in preventing the spread of ILLNESS</vt:lpstr>
      <vt:lpstr>Social Distancing in Manufacturing during COVID Social Distancing in Manufacturing is intended to provide a safe environment reducing risk of any potential person – to – person infection</vt:lpstr>
      <vt:lpstr>Social Distancing During Arrival and Departure</vt:lpstr>
      <vt:lpstr>Shop Floor and/or Office Meetings </vt:lpstr>
      <vt:lpstr>Visitors, Vendors or Contractors</vt:lpstr>
      <vt:lpstr>In most cases New Horizons is a Low to Medium Risk for COVID</vt:lpstr>
      <vt:lpstr>SITES TO OBTAIN ADDITIONAL INFORMATION ON COVID 19 and protection</vt:lpstr>
      <vt:lpstr>COVID TESTING SITES</vt:lpstr>
      <vt:lpstr>Acknowledgement </vt:lpstr>
      <vt:lpstr>HAND WASHING WORKS, DO IT OFTEN</vt:lpstr>
      <vt:lpstr>Mental Health and Wellness Resources</vt:lpstr>
      <vt:lpstr>Questions or Comments</vt:lpstr>
      <vt:lpstr>           General Health and Safety Rules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HORIZONS REHABILITATION SERVICES, INC SAFE WORK GUIDELINE PLAYBOOK A guide for COVID-19 Pandemic  Preparedness and Response</dc:title>
  <dc:creator>Janonne Reynolds</dc:creator>
  <cp:lastModifiedBy>Steve Ferrell</cp:lastModifiedBy>
  <cp:revision>467</cp:revision>
  <dcterms:created xsi:type="dcterms:W3CDTF">2020-06-02T14:38:51Z</dcterms:created>
  <dcterms:modified xsi:type="dcterms:W3CDTF">2022-06-16T13:42:09Z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0x0101006E5E96C0AAE818408FFC654647A3BA08</vt:lpwstr>
  </property>
</Properties>
</file>